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73" r:id="rId4"/>
    <p:sldId id="277" r:id="rId5"/>
    <p:sldId id="278" r:id="rId6"/>
    <p:sldId id="285" r:id="rId7"/>
    <p:sldId id="267" r:id="rId8"/>
    <p:sldId id="266" r:id="rId9"/>
    <p:sldId id="259" r:id="rId10"/>
    <p:sldId id="268" r:id="rId11"/>
    <p:sldId id="283" r:id="rId12"/>
    <p:sldId id="264" r:id="rId13"/>
    <p:sldId id="269" r:id="rId14"/>
    <p:sldId id="261" r:id="rId15"/>
    <p:sldId id="276" r:id="rId16"/>
    <p:sldId id="274" r:id="rId17"/>
    <p:sldId id="275" r:id="rId18"/>
    <p:sldId id="262" r:id="rId19"/>
    <p:sldId id="272" r:id="rId20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55DF7F93-C6F8-4054-BCD8-4042542940AB}">
          <p14:sldIdLst>
            <p14:sldId id="256"/>
            <p14:sldId id="258"/>
            <p14:sldId id="273"/>
            <p14:sldId id="277"/>
            <p14:sldId id="278"/>
            <p14:sldId id="285"/>
            <p14:sldId id="267"/>
            <p14:sldId id="266"/>
            <p14:sldId id="259"/>
            <p14:sldId id="268"/>
            <p14:sldId id="283"/>
            <p14:sldId id="264"/>
            <p14:sldId id="269"/>
          </p14:sldIdLst>
        </p14:section>
        <p14:section name="Inndeling utan namn" id="{042B5834-39F1-49C4-99D1-986766079942}">
          <p14:sldIdLst>
            <p14:sldId id="261"/>
            <p14:sldId id="276"/>
            <p14:sldId id="274"/>
            <p14:sldId id="275"/>
            <p14:sldId id="262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ørhage, Morten" initials="S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sfarg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5508" autoAdjust="0"/>
  </p:normalViewPr>
  <p:slideViewPr>
    <p:cSldViewPr>
      <p:cViewPr varScale="1">
        <p:scale>
          <a:sx n="66" d="100"/>
          <a:sy n="66" d="100"/>
        </p:scale>
        <p:origin x="15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56"/>
    </p:cViewPr>
  </p:outlineViewPr>
  <p:notesTextViewPr>
    <p:cViewPr>
      <p:scale>
        <a:sx n="1" d="1"/>
        <a:sy n="1" d="1"/>
      </p:scale>
      <p:origin x="0" y="-162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top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n-NO" smtClean="0"/>
              <a:t>SKNG - presentasjon</a:t>
            </a:r>
            <a:endParaRPr lang="nn-NO"/>
          </a:p>
        </p:txBody>
      </p:sp>
      <p:sp>
        <p:nvSpPr>
          <p:cNvPr id="3" name="2 Plasshaldar for dato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887C5-2E0B-4911-B551-7A0A9DB17936}" type="datetimeFigureOut">
              <a:rPr lang="nn-NO" smtClean="0"/>
              <a:t>18.11.2019</a:t>
            </a:fld>
            <a:endParaRPr lang="nn-NO"/>
          </a:p>
        </p:txBody>
      </p:sp>
      <p:sp>
        <p:nvSpPr>
          <p:cNvPr id="4" name="3 Plasshaldar for botntekst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4 Plasshaldar for lysbiletnummer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30D07-EF6E-4A1B-B34F-A8584094E4A8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6649676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top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n-NO" smtClean="0"/>
              <a:t>SKNG - presentasjon</a:t>
            </a:r>
            <a:endParaRPr lang="nn-NO"/>
          </a:p>
        </p:txBody>
      </p:sp>
      <p:sp>
        <p:nvSpPr>
          <p:cNvPr id="3" name="2 Plasshaldar for dato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A0ADA-CF5E-49F4-90AA-B2936900E8D5}" type="datetimeFigureOut">
              <a:rPr lang="nn-NO" smtClean="0"/>
              <a:t>18.11.2019</a:t>
            </a:fld>
            <a:endParaRPr lang="nn-NO"/>
          </a:p>
        </p:txBody>
      </p:sp>
      <p:sp>
        <p:nvSpPr>
          <p:cNvPr id="4" name="3 Plasshaldar for lysbilete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4 Plasshaldar for notat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6" name="5 Plasshaldar for botntekst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6 Plasshaldar for lysbiletnummer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1D9E5-91B9-4DA6-86E5-68716551A10F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894588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5" name="4 Plasshaldar for topptekst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nb-NO" dirty="0" smtClean="0"/>
              <a:t>SKNG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46651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>
                <a:effectLst/>
              </a:rPr>
              <a:t>Kollegialt</a:t>
            </a:r>
            <a:r>
              <a:rPr lang="nb-NO" baseline="0" dirty="0" smtClean="0">
                <a:effectLst/>
              </a:rPr>
              <a:t>, </a:t>
            </a:r>
            <a:r>
              <a:rPr lang="nb-NO" baseline="0" dirty="0" err="1" smtClean="0">
                <a:effectLst/>
              </a:rPr>
              <a:t>fagleg</a:t>
            </a:r>
            <a:r>
              <a:rPr lang="nb-NO" baseline="0" dirty="0" smtClean="0">
                <a:effectLst/>
              </a:rPr>
              <a:t> organ. Arbeide på tvers av partigrenser.</a:t>
            </a:r>
            <a:endParaRPr lang="nn-NO" dirty="0" smtClean="0">
              <a:effectLst/>
            </a:endParaRPr>
          </a:p>
          <a:p>
            <a:endParaRPr lang="nb-NO" dirty="0" smtClean="0">
              <a:effectLst/>
            </a:endParaRPr>
          </a:p>
          <a:p>
            <a:r>
              <a:rPr lang="nb-NO" dirty="0" smtClean="0">
                <a:effectLst/>
              </a:rPr>
              <a:t>Lojal</a:t>
            </a:r>
            <a:r>
              <a:rPr lang="nb-NO" baseline="0" dirty="0" smtClean="0">
                <a:effectLst/>
              </a:rPr>
              <a:t> mot kommunestyrevedtak – er sett til å sjå om </a:t>
            </a:r>
            <a:r>
              <a:rPr lang="nb-NO" baseline="0" dirty="0" err="1" smtClean="0">
                <a:effectLst/>
              </a:rPr>
              <a:t>desse</a:t>
            </a:r>
            <a:r>
              <a:rPr lang="nb-NO" baseline="0" dirty="0" smtClean="0">
                <a:effectLst/>
              </a:rPr>
              <a:t> er </a:t>
            </a:r>
            <a:r>
              <a:rPr lang="nb-NO" baseline="0" dirty="0" err="1" smtClean="0">
                <a:effectLst/>
              </a:rPr>
              <a:t>fulgde</a:t>
            </a:r>
            <a:endParaRPr lang="nn-NO" dirty="0" smtClean="0">
              <a:effectLst/>
            </a:endParaRPr>
          </a:p>
          <a:p>
            <a:endParaRPr lang="nb-NO" dirty="0" smtClean="0">
              <a:effectLst/>
            </a:endParaRPr>
          </a:p>
          <a:p>
            <a:r>
              <a:rPr lang="nb-NO" dirty="0" smtClean="0">
                <a:effectLst/>
              </a:rPr>
              <a:t>Legalitetsprinsippet /negativ avgrensning Samhandling administrasjon/folkevalgte.</a:t>
            </a:r>
            <a:br>
              <a:rPr lang="nb-NO" dirty="0" smtClean="0">
                <a:effectLst/>
              </a:rPr>
            </a:br>
            <a:r>
              <a:rPr lang="nb-NO" dirty="0" smtClean="0">
                <a:effectLst/>
              </a:rPr>
              <a:t>Offentlig sektor er til for borgerne. Best mulig tjenester. Ting skal fungere. Ikke hensikt å finne feil på alle formelle grunnlag. Kan bli så saklig at det blir usaklig.</a:t>
            </a:r>
          </a:p>
          <a:p>
            <a:endParaRPr lang="nb-NO" dirty="0" smtClean="0">
              <a:effectLst/>
            </a:endParaRPr>
          </a:p>
          <a:p>
            <a:r>
              <a:rPr lang="nb-NO" dirty="0" smtClean="0">
                <a:effectLst/>
              </a:rPr>
              <a:t>KU har vide</a:t>
            </a:r>
            <a:r>
              <a:rPr lang="nb-NO" baseline="0" dirty="0" smtClean="0">
                <a:effectLst/>
              </a:rPr>
              <a:t> fullmakter </a:t>
            </a:r>
            <a:r>
              <a:rPr lang="nb-NO" baseline="0" dirty="0" err="1" smtClean="0">
                <a:effectLst/>
              </a:rPr>
              <a:t>m.h.t.</a:t>
            </a:r>
            <a:r>
              <a:rPr lang="nb-NO" baseline="0" dirty="0" smtClean="0">
                <a:effectLst/>
              </a:rPr>
              <a:t> innsyn etc.  </a:t>
            </a:r>
          </a:p>
          <a:p>
            <a:r>
              <a:rPr lang="nb-NO" baseline="0" dirty="0" smtClean="0">
                <a:effectLst/>
              </a:rPr>
              <a:t>Ikke instruksmynde mot administrasjonen</a:t>
            </a:r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74832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Merk person – </a:t>
            </a:r>
            <a:r>
              <a:rPr lang="nb-NO" dirty="0" err="1" smtClean="0"/>
              <a:t>arbeidsgjevaransvar</a:t>
            </a:r>
            <a:r>
              <a:rPr lang="nb-NO" dirty="0" smtClean="0"/>
              <a:t> hjå rådmannen. </a:t>
            </a:r>
            <a:r>
              <a:rPr lang="nn-NO" dirty="0" smtClean="0">
                <a:effectLst/>
              </a:rPr>
              <a:t>Personnivå "ikkje berre e som gjer feil«</a:t>
            </a:r>
          </a:p>
          <a:p>
            <a:r>
              <a:rPr lang="nb-NO" dirty="0" smtClean="0"/>
              <a:t>  Kommunestyret overordna </a:t>
            </a:r>
            <a:r>
              <a:rPr lang="nb-NO" dirty="0" err="1" smtClean="0"/>
              <a:t>arbeidsgjevaransvar</a:t>
            </a:r>
            <a:r>
              <a:rPr lang="nb-NO" dirty="0" smtClean="0"/>
              <a:t>.</a:t>
            </a:r>
            <a:r>
              <a:rPr lang="nb-NO" baseline="0" dirty="0" smtClean="0"/>
              <a:t> KU er </a:t>
            </a:r>
            <a:r>
              <a:rPr lang="nb-NO" baseline="0" dirty="0" err="1" smtClean="0"/>
              <a:t>ikkje</a:t>
            </a:r>
            <a:r>
              <a:rPr lang="nb-NO" baseline="0" dirty="0" smtClean="0"/>
              <a:t> i denne linja.</a:t>
            </a:r>
            <a:endParaRPr lang="nn-NO" baseline="0" dirty="0" smtClean="0"/>
          </a:p>
          <a:p>
            <a:r>
              <a:rPr lang="nb-NO" baseline="0" dirty="0" smtClean="0"/>
              <a:t> </a:t>
            </a:r>
            <a:r>
              <a:rPr lang="nn-NO" dirty="0" smtClean="0">
                <a:effectLst/>
              </a:rPr>
              <a:t>Detaljnivå - internkontroll - revisjon - kontroll(</a:t>
            </a:r>
            <a:r>
              <a:rPr lang="nn-NO" dirty="0" err="1" smtClean="0">
                <a:effectLst/>
              </a:rPr>
              <a:t>utvalg</a:t>
            </a:r>
            <a:r>
              <a:rPr lang="nn-NO" dirty="0" smtClean="0">
                <a:effectLst/>
              </a:rPr>
              <a:t>) </a:t>
            </a:r>
            <a:r>
              <a:rPr lang="nn-NO" dirty="0" err="1" smtClean="0">
                <a:effectLst/>
              </a:rPr>
              <a:t>påse</a:t>
            </a:r>
            <a:r>
              <a:rPr lang="nn-NO" dirty="0" smtClean="0">
                <a:effectLst/>
              </a:rPr>
              <a:t> at kontrollsystem er </a:t>
            </a:r>
            <a:r>
              <a:rPr lang="nn-NO" dirty="0" err="1" smtClean="0">
                <a:effectLst/>
              </a:rPr>
              <a:t>tilstede</a:t>
            </a:r>
            <a:r>
              <a:rPr lang="nn-NO" dirty="0" smtClean="0">
                <a:effectLst/>
              </a:rPr>
              <a:t> og fungerer</a:t>
            </a:r>
          </a:p>
          <a:p>
            <a:endParaRPr lang="nn-NO" dirty="0" smtClean="0">
              <a:effectLst/>
            </a:endParaRPr>
          </a:p>
          <a:p>
            <a:r>
              <a:rPr lang="nn-NO" dirty="0" smtClean="0">
                <a:effectLst/>
              </a:rPr>
              <a:t>Forvaltningsretten </a:t>
            </a:r>
            <a:r>
              <a:rPr lang="nn-NO" dirty="0" err="1" smtClean="0">
                <a:effectLst/>
              </a:rPr>
              <a:t>innebær</a:t>
            </a:r>
            <a:r>
              <a:rPr lang="nn-NO" dirty="0" smtClean="0">
                <a:effectLst/>
              </a:rPr>
              <a:t> at det er arbeidsoppgåver som skal utførast. (Eckhoff) Minstekrav skal gje rettssikkerheit,</a:t>
            </a:r>
            <a:r>
              <a:rPr lang="nn-NO" baseline="0" dirty="0" smtClean="0">
                <a:effectLst/>
              </a:rPr>
              <a:t> slik at sakshandsaminga er på eit forsvarleg og </a:t>
            </a:r>
            <a:r>
              <a:rPr lang="nn-NO" baseline="0" dirty="0" err="1" smtClean="0">
                <a:effectLst/>
              </a:rPr>
              <a:t>forutsigbart</a:t>
            </a:r>
            <a:r>
              <a:rPr lang="nn-NO" baseline="0" dirty="0" smtClean="0">
                <a:effectLst/>
              </a:rPr>
              <a:t> nivå.  Kontrollhandlingar skal ikkje brukast for hindre prosessen. </a:t>
            </a:r>
            <a:r>
              <a:rPr lang="nn-NO" dirty="0" smtClean="0">
                <a:effectLst/>
              </a:rPr>
              <a:t/>
            </a:r>
            <a:br>
              <a:rPr lang="nn-NO" dirty="0" smtClean="0">
                <a:effectLst/>
              </a:rPr>
            </a:br>
            <a:endParaRPr lang="nn-NO" dirty="0"/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116177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Utvalget skal kun vurdere faglige forhold i administrasjonen. Om det er korrekt saksbehandling og om vedtak er fulgt opp.</a:t>
            </a:r>
          </a:p>
          <a:p>
            <a:endParaRPr lang="nb-NO" dirty="0"/>
          </a:p>
          <a:p>
            <a:r>
              <a:rPr lang="nb-NO" dirty="0" smtClean="0"/>
              <a:t>Lovlighetskontroll – kommunestyret.</a:t>
            </a:r>
            <a:r>
              <a:rPr lang="nb-NO" baseline="0" dirty="0" smtClean="0"/>
              <a:t> Klage inn mot fylkesmannen etter </a:t>
            </a:r>
            <a:r>
              <a:rPr lang="nb-NO" baseline="0" smtClean="0"/>
              <a:t>§ </a:t>
            </a:r>
            <a:endParaRPr lang="nn-NO" dirty="0"/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44875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Faglig ansvar – statlig</a:t>
            </a:r>
          </a:p>
          <a:p>
            <a:r>
              <a:rPr lang="nb-NO" dirty="0" smtClean="0"/>
              <a:t>På-se-ansvar   -   oppgavene skal gjøres etter bestemmelser</a:t>
            </a:r>
            <a:endParaRPr lang="nn-NO" dirty="0"/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089673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Nemner</a:t>
            </a:r>
            <a:r>
              <a:rPr lang="nb-NO" dirty="0" smtClean="0"/>
              <a:t> spesielt </a:t>
            </a:r>
            <a:r>
              <a:rPr lang="nb-NO" dirty="0" err="1" smtClean="0"/>
              <a:t>open</a:t>
            </a:r>
            <a:r>
              <a:rPr lang="nb-NO" dirty="0" smtClean="0"/>
              <a:t> post – </a:t>
            </a:r>
            <a:r>
              <a:rPr lang="nb-NO" dirty="0" err="1" smtClean="0"/>
              <a:t>arbeidande</a:t>
            </a:r>
            <a:r>
              <a:rPr lang="nb-NO" dirty="0" smtClean="0"/>
              <a:t> utvalg.</a:t>
            </a:r>
            <a:endParaRPr lang="nn-NO" dirty="0"/>
          </a:p>
        </p:txBody>
      </p:sp>
      <p:sp>
        <p:nvSpPr>
          <p:cNvPr id="5" name="4 Plasshaldar for topptekst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08059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Må </a:t>
            </a:r>
            <a:r>
              <a:rPr lang="nb-NO" dirty="0" err="1" smtClean="0"/>
              <a:t>vurderast</a:t>
            </a:r>
            <a:r>
              <a:rPr lang="nb-NO" baseline="0" dirty="0" smtClean="0"/>
              <a:t> av </a:t>
            </a:r>
            <a:r>
              <a:rPr lang="nb-NO" baseline="0" dirty="0" err="1" smtClean="0"/>
              <a:t>utvalet</a:t>
            </a:r>
            <a:endParaRPr lang="nb-NO" baseline="0" dirty="0" smtClean="0"/>
          </a:p>
          <a:p>
            <a:endParaRPr lang="nb-NO" baseline="0" dirty="0" smtClean="0"/>
          </a:p>
          <a:p>
            <a:r>
              <a:rPr lang="nb-NO" baseline="0" dirty="0" smtClean="0"/>
              <a:t>Saker som </a:t>
            </a:r>
            <a:r>
              <a:rPr lang="nb-NO" baseline="0" dirty="0" err="1" smtClean="0"/>
              <a:t>ynskjest</a:t>
            </a:r>
            <a:r>
              <a:rPr lang="nb-NO" baseline="0" dirty="0" smtClean="0"/>
              <a:t> – avhengig av </a:t>
            </a:r>
            <a:r>
              <a:rPr lang="nb-NO" baseline="0" dirty="0" err="1" smtClean="0"/>
              <a:t>innspel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Ikkje</a:t>
            </a:r>
            <a:r>
              <a:rPr lang="nb-NO" baseline="0" dirty="0" smtClean="0"/>
              <a:t> drive etterforskning – da er det </a:t>
            </a:r>
            <a:r>
              <a:rPr lang="nb-NO" baseline="0" dirty="0" err="1" smtClean="0"/>
              <a:t>ikkje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vesentleg</a:t>
            </a:r>
            <a:r>
              <a:rPr lang="nb-NO" baseline="0" dirty="0" smtClean="0"/>
              <a:t>. </a:t>
            </a:r>
          </a:p>
          <a:p>
            <a:endParaRPr lang="nb-NO" baseline="0" dirty="0" smtClean="0"/>
          </a:p>
          <a:p>
            <a:r>
              <a:rPr lang="nb-NO" baseline="0" dirty="0" smtClean="0"/>
              <a:t>Viktig med god kommunikasjon </a:t>
            </a:r>
          </a:p>
          <a:p>
            <a:r>
              <a:rPr lang="nb-NO" baseline="0" dirty="0" err="1" smtClean="0"/>
              <a:t>Orienteringar</a:t>
            </a:r>
            <a:r>
              <a:rPr lang="nb-NO" baseline="0" dirty="0" smtClean="0"/>
              <a:t> i KU - Rådmannen – tertialrapport?  </a:t>
            </a:r>
            <a:r>
              <a:rPr lang="nb-NO" baseline="0" dirty="0" err="1" smtClean="0"/>
              <a:t>Verksemdsbesøk</a:t>
            </a:r>
            <a:r>
              <a:rPr lang="nb-NO" baseline="0" dirty="0" smtClean="0"/>
              <a:t> for orientering</a:t>
            </a:r>
          </a:p>
          <a:p>
            <a:endParaRPr lang="nb-NO" baseline="0" dirty="0" smtClean="0"/>
          </a:p>
          <a:p>
            <a:r>
              <a:rPr lang="nb-NO" baseline="0" dirty="0" smtClean="0"/>
              <a:t>Vil ha møte/gjennomgang i første omgang med KU-</a:t>
            </a:r>
            <a:r>
              <a:rPr lang="nb-NO" baseline="0" dirty="0" err="1" smtClean="0"/>
              <a:t>leiarar</a:t>
            </a:r>
            <a:r>
              <a:rPr lang="nb-NO" baseline="0" dirty="0" smtClean="0"/>
              <a:t> om progresjon/</a:t>
            </a:r>
            <a:r>
              <a:rPr lang="nb-NO" baseline="0" dirty="0" err="1" smtClean="0"/>
              <a:t>møteverksemd</a:t>
            </a:r>
            <a:r>
              <a:rPr lang="nb-NO" baseline="0" dirty="0" smtClean="0"/>
              <a:t>/saker</a:t>
            </a:r>
          </a:p>
          <a:p>
            <a:r>
              <a:rPr lang="nb-NO" baseline="0" dirty="0" smtClean="0"/>
              <a:t> </a:t>
            </a:r>
          </a:p>
          <a:p>
            <a:endParaRPr lang="nb-NO" baseline="0" dirty="0" smtClean="0"/>
          </a:p>
          <a:p>
            <a:endParaRPr lang="nn-NO" dirty="0"/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6999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Alfabetisk oppstilling </a:t>
            </a:r>
            <a:r>
              <a:rPr lang="nb-NO" dirty="0" err="1" smtClean="0"/>
              <a:t>frå</a:t>
            </a:r>
            <a:r>
              <a:rPr lang="nb-NO" dirty="0" smtClean="0"/>
              <a:t> litteratur. «</a:t>
            </a:r>
            <a:r>
              <a:rPr lang="nb-NO" dirty="0" err="1" smtClean="0"/>
              <a:t>Sorterast</a:t>
            </a:r>
            <a:r>
              <a:rPr lang="nb-NO" dirty="0" smtClean="0"/>
              <a:t>»  inn mot kommunal organisasjon</a:t>
            </a:r>
          </a:p>
          <a:p>
            <a:endParaRPr lang="nb-NO" dirty="0" smtClean="0"/>
          </a:p>
          <a:p>
            <a:r>
              <a:rPr lang="nb-NO" dirty="0" smtClean="0"/>
              <a:t>Havner i parentes – til tross for Otta Brygge</a:t>
            </a:r>
            <a:endParaRPr lang="nn-NO" dirty="0"/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152797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Int.komm</a:t>
            </a:r>
            <a:r>
              <a:rPr lang="nb-NO" dirty="0" smtClean="0"/>
              <a:t>. Samarbeid</a:t>
            </a:r>
            <a:r>
              <a:rPr lang="nb-NO" baseline="0" dirty="0" smtClean="0"/>
              <a:t> er utfordring. Kan ikke bestille forvaltningsrevisjon av annen kommunes administrasjon.</a:t>
            </a:r>
          </a:p>
          <a:p>
            <a:endParaRPr lang="nb-NO" baseline="0" dirty="0" smtClean="0"/>
          </a:p>
          <a:p>
            <a:r>
              <a:rPr lang="nb-NO" baseline="0" dirty="0" smtClean="0"/>
              <a:t>2014-rapport – </a:t>
            </a:r>
            <a:r>
              <a:rPr lang="nb-NO" baseline="0" dirty="0" err="1" smtClean="0"/>
              <a:t>forbetringar</a:t>
            </a:r>
            <a:r>
              <a:rPr lang="nb-NO" baseline="0" dirty="0" smtClean="0"/>
              <a:t> mot kommunikasjon. IKKJE avvik </a:t>
            </a:r>
            <a:r>
              <a:rPr lang="nb-NO" baseline="0" dirty="0" err="1" smtClean="0"/>
              <a:t>m.h.t.</a:t>
            </a:r>
            <a:r>
              <a:rPr lang="nb-NO" baseline="0" dirty="0" smtClean="0"/>
              <a:t> vedtak. Det er vedtak KU skal vurdere</a:t>
            </a:r>
          </a:p>
          <a:p>
            <a:endParaRPr lang="nb-NO" baseline="0" dirty="0" smtClean="0"/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396446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Ikkje</a:t>
            </a:r>
            <a:r>
              <a:rPr lang="nb-NO" dirty="0" smtClean="0"/>
              <a:t> standard for utforming. Blir</a:t>
            </a:r>
            <a:r>
              <a:rPr lang="nb-NO" baseline="0" dirty="0" smtClean="0"/>
              <a:t> arbeidd med retningslinjer. </a:t>
            </a:r>
            <a:r>
              <a:rPr lang="nb-NO" dirty="0" smtClean="0"/>
              <a:t>Skal </a:t>
            </a:r>
            <a:r>
              <a:rPr lang="nb-NO" dirty="0" err="1" smtClean="0"/>
              <a:t>utarbeidast</a:t>
            </a:r>
            <a:r>
              <a:rPr lang="nb-NO" baseline="0" dirty="0" smtClean="0"/>
              <a:t> første året i perioden for plan forvaltningsrevisjon og </a:t>
            </a:r>
            <a:r>
              <a:rPr lang="nb-NO" baseline="0" dirty="0" err="1" smtClean="0"/>
              <a:t>eigarskapskontroll</a:t>
            </a:r>
            <a:endParaRPr lang="nb-NO" dirty="0" smtClean="0"/>
          </a:p>
          <a:p>
            <a:r>
              <a:rPr lang="nb-NO" dirty="0" smtClean="0"/>
              <a:t>Sekr. Har sett opp oversikt.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err="1" smtClean="0"/>
              <a:t>uttømmande</a:t>
            </a:r>
            <a:r>
              <a:rPr lang="nb-NO" dirty="0" smtClean="0"/>
              <a:t>. Blir</a:t>
            </a:r>
            <a:r>
              <a:rPr lang="nb-NO" baseline="0" dirty="0" smtClean="0"/>
              <a:t> lagt fram for KU i arbeidsmøte. </a:t>
            </a:r>
            <a:r>
              <a:rPr lang="nb-NO" dirty="0" smtClean="0"/>
              <a:t> KU må vurdere</a:t>
            </a:r>
            <a:r>
              <a:rPr lang="nb-NO" baseline="0" dirty="0" smtClean="0"/>
              <a:t> evt. utdjuping. KOSTRA-analyse?</a:t>
            </a:r>
            <a:endParaRPr lang="nb-NO" dirty="0" smtClean="0"/>
          </a:p>
          <a:p>
            <a:r>
              <a:rPr lang="nb-NO" dirty="0" smtClean="0"/>
              <a:t>Avdekke risikoområde – vil ha islett av skjønn (subjektive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vurderingar</a:t>
            </a:r>
            <a:r>
              <a:rPr lang="nb-NO" baseline="0" dirty="0" smtClean="0"/>
              <a:t>) </a:t>
            </a:r>
          </a:p>
          <a:p>
            <a:r>
              <a:rPr lang="nb-NO" dirty="0" smtClean="0"/>
              <a:t>Plan</a:t>
            </a:r>
            <a:r>
              <a:rPr lang="nb-NO" baseline="0" dirty="0" smtClean="0"/>
              <a:t> for valgperioden – RULLERES, ikke statisk</a:t>
            </a:r>
          </a:p>
          <a:p>
            <a:endParaRPr lang="nb-NO" baseline="0" dirty="0" smtClean="0"/>
          </a:p>
          <a:p>
            <a:r>
              <a:rPr lang="nb-NO" baseline="0" dirty="0" smtClean="0"/>
              <a:t>DEMOKRATI – </a:t>
            </a:r>
            <a:r>
              <a:rPr lang="nb-NO" baseline="0" dirty="0" err="1" smtClean="0"/>
              <a:t>KU,s</a:t>
            </a:r>
            <a:r>
              <a:rPr lang="nb-NO" baseline="0" dirty="0" smtClean="0"/>
              <a:t> meining. Varsel?</a:t>
            </a:r>
          </a:p>
          <a:p>
            <a:r>
              <a:rPr lang="nb-NO" baseline="0" dirty="0" smtClean="0"/>
              <a:t>Gjennomgang så snart som råd – arbeidsmøte. Fastsette </a:t>
            </a:r>
            <a:r>
              <a:rPr lang="nb-NO" baseline="0" dirty="0" err="1" smtClean="0"/>
              <a:t>datoar</a:t>
            </a:r>
            <a:r>
              <a:rPr lang="nb-NO" baseline="0" dirty="0" smtClean="0"/>
              <a:t> med KU-</a:t>
            </a:r>
            <a:r>
              <a:rPr lang="nb-NO" baseline="0" dirty="0" err="1" smtClean="0"/>
              <a:t>leiarar</a:t>
            </a:r>
            <a:r>
              <a:rPr lang="nb-NO" baseline="0" dirty="0" smtClean="0"/>
              <a:t> umiddelbart. Praktisk rett etter nyttår.</a:t>
            </a:r>
          </a:p>
          <a:p>
            <a:endParaRPr lang="nb-NO" baseline="0" dirty="0" smtClean="0"/>
          </a:p>
          <a:p>
            <a:r>
              <a:rPr lang="nb-NO" baseline="0" dirty="0" smtClean="0"/>
              <a:t>KOST/NYTTE – oppfordra kostnadsmessig. Budsjetthandsaming?         </a:t>
            </a:r>
            <a:r>
              <a:rPr lang="nb-NO" baseline="0" dirty="0" err="1" smtClean="0"/>
              <a:t>Meir</a:t>
            </a:r>
            <a:r>
              <a:rPr lang="nb-NO" baseline="0" dirty="0" smtClean="0"/>
              <a:t> spesifikke krav til internkontroll.    Forenkla etterlevelseskontroll</a:t>
            </a:r>
          </a:p>
          <a:p>
            <a:endParaRPr lang="nb-NO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cap="all" baseline="0" dirty="0" smtClean="0"/>
              <a:t>Risiko</a:t>
            </a:r>
            <a:r>
              <a:rPr lang="nb-NO" baseline="0" dirty="0" smtClean="0"/>
              <a:t> - Murphys lov – det som kan gå galt, går galt      KONSEKVENS er det viktige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r>
              <a:rPr lang="nb-NO" baseline="0" dirty="0" smtClean="0"/>
              <a:t>Har i gjennomgangen sett:</a:t>
            </a:r>
          </a:p>
          <a:p>
            <a:r>
              <a:rPr lang="nb-NO" baseline="0" dirty="0" smtClean="0"/>
              <a:t>Regionsamarbeid- felles revisjonsprosjekt? Veldig relevant </a:t>
            </a:r>
            <a:r>
              <a:rPr lang="nb-NO" baseline="0" dirty="0" err="1" smtClean="0"/>
              <a:t>risikomessig</a:t>
            </a:r>
            <a:r>
              <a:rPr lang="nb-NO" baseline="0" dirty="0" smtClean="0"/>
              <a:t>. Utfordring med bestilling. Ikke felles KU-møte med vedtak. </a:t>
            </a:r>
          </a:p>
          <a:p>
            <a:r>
              <a:rPr lang="nb-NO" baseline="0" dirty="0" smtClean="0"/>
              <a:t>	- Regiondata – </a:t>
            </a:r>
            <a:r>
              <a:rPr lang="nb-NO" baseline="0" dirty="0" err="1" smtClean="0"/>
              <a:t>datasikkerheit</a:t>
            </a:r>
            <a:endParaRPr lang="nb-NO" baseline="0" dirty="0" smtClean="0"/>
          </a:p>
          <a:p>
            <a:endParaRPr lang="nb-NO" baseline="0" dirty="0" smtClean="0"/>
          </a:p>
          <a:p>
            <a:r>
              <a:rPr lang="nb-NO" baseline="0" dirty="0" smtClean="0"/>
              <a:t>Negativ befolkningsutvikling </a:t>
            </a:r>
            <a:r>
              <a:rPr lang="nb-NO" baseline="0" dirty="0" err="1" smtClean="0"/>
              <a:t>aukar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vesentlegheit</a:t>
            </a:r>
            <a:r>
              <a:rPr lang="nb-NO" baseline="0" dirty="0" smtClean="0"/>
              <a:t> i helse/omsorg-sektoren</a:t>
            </a:r>
          </a:p>
          <a:p>
            <a:r>
              <a:rPr lang="nb-NO" baseline="0" dirty="0" smtClean="0"/>
              <a:t>	- NGLMS – kostnadsfordeling, </a:t>
            </a:r>
            <a:r>
              <a:rPr lang="nb-NO" baseline="0" dirty="0" err="1" smtClean="0"/>
              <a:t>tenestetyting</a:t>
            </a:r>
            <a:r>
              <a:rPr lang="nb-NO" baseline="0" dirty="0" smtClean="0"/>
              <a:t> etter kontrakt</a:t>
            </a:r>
            <a:endParaRPr lang="nn-NO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r>
              <a:rPr lang="nb-NO" baseline="0" dirty="0" smtClean="0"/>
              <a:t> Planverk – er kjent med </a:t>
            </a:r>
            <a:r>
              <a:rPr lang="nb-NO" baseline="0" dirty="0" err="1" smtClean="0"/>
              <a:t>utfordringar</a:t>
            </a:r>
            <a:r>
              <a:rPr lang="nb-NO" baseline="0" dirty="0" smtClean="0"/>
              <a:t> </a:t>
            </a:r>
            <a:endParaRPr lang="nn-NO" dirty="0"/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579081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Etisk problemstilling</a:t>
            </a:r>
            <a:r>
              <a:rPr lang="nb-NO" baseline="0" dirty="0" smtClean="0"/>
              <a:t> med variant i forskjellige </a:t>
            </a:r>
            <a:r>
              <a:rPr lang="nb-NO" baseline="0" dirty="0" err="1" smtClean="0"/>
              <a:t>religionar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Innan</a:t>
            </a:r>
            <a:r>
              <a:rPr lang="nb-NO" baseline="0" dirty="0" smtClean="0"/>
              <a:t> moralfilosofien - Immanuel Kant – det kategoriske imperativ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err="1" smtClean="0"/>
              <a:t>Vesentlege</a:t>
            </a:r>
            <a:r>
              <a:rPr lang="nb-NO" baseline="0" dirty="0" smtClean="0"/>
              <a:t> feil og </a:t>
            </a:r>
            <a:r>
              <a:rPr lang="nb-NO" baseline="0" dirty="0" err="1" smtClean="0"/>
              <a:t>manglar</a:t>
            </a:r>
            <a:endParaRPr lang="nb-NO" baseline="0" dirty="0" smtClean="0"/>
          </a:p>
          <a:p>
            <a:endParaRPr lang="nb-NO" baseline="0" dirty="0" smtClean="0"/>
          </a:p>
          <a:p>
            <a:r>
              <a:rPr lang="nb-NO" baseline="0" dirty="0" err="1" smtClean="0"/>
              <a:t>Ikkje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hovudformålet</a:t>
            </a:r>
            <a:r>
              <a:rPr lang="nb-NO" baseline="0" dirty="0" smtClean="0"/>
              <a:t> å finne feil. Hardt pressa </a:t>
            </a:r>
            <a:r>
              <a:rPr lang="nb-NO" baseline="0" dirty="0" err="1" smtClean="0"/>
              <a:t>medarbeidarar</a:t>
            </a:r>
            <a:r>
              <a:rPr lang="nb-NO" baseline="0" dirty="0" smtClean="0"/>
              <a:t>.</a:t>
            </a:r>
          </a:p>
          <a:p>
            <a:endParaRPr lang="nb-NO" baseline="0" dirty="0" smtClean="0"/>
          </a:p>
          <a:p>
            <a:r>
              <a:rPr lang="nb-NO" baseline="0" dirty="0" smtClean="0"/>
              <a:t>Alle aktører må arbeide mot same mål – betre </a:t>
            </a:r>
            <a:r>
              <a:rPr lang="nb-NO" baseline="0" dirty="0" err="1" smtClean="0"/>
              <a:t>tenester</a:t>
            </a:r>
            <a:r>
              <a:rPr lang="nb-NO" baseline="0" dirty="0" smtClean="0"/>
              <a:t> til </a:t>
            </a:r>
            <a:r>
              <a:rPr lang="nb-NO" baseline="0" dirty="0" err="1" smtClean="0"/>
              <a:t>innbyggjarane</a:t>
            </a:r>
            <a:endParaRPr lang="nn-NO" dirty="0"/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80814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Frigjort fra kommunal administrasjon – rådmann ikke instruksjonsmyndighet</a:t>
            </a:r>
            <a:endParaRPr lang="nn-NO" dirty="0" smtClean="0"/>
          </a:p>
          <a:p>
            <a:r>
              <a:rPr lang="nb-NO" dirty="0" smtClean="0"/>
              <a:t>Uavhengig revisjon</a:t>
            </a:r>
            <a:endParaRPr lang="nn-NO" dirty="0" smtClean="0"/>
          </a:p>
          <a:p>
            <a:endParaRPr lang="nb-NO" dirty="0" smtClean="0"/>
          </a:p>
          <a:p>
            <a:r>
              <a:rPr lang="nb-NO" dirty="0" smtClean="0"/>
              <a:t>Styre med </a:t>
            </a:r>
            <a:r>
              <a:rPr lang="nb-NO" dirty="0" err="1" smtClean="0"/>
              <a:t>leiarane</a:t>
            </a:r>
            <a:r>
              <a:rPr lang="nb-NO" baseline="0" dirty="0" smtClean="0"/>
              <a:t> i </a:t>
            </a:r>
            <a:r>
              <a:rPr lang="nb-NO" baseline="0" dirty="0" err="1" smtClean="0"/>
              <a:t>utvala</a:t>
            </a:r>
            <a:r>
              <a:rPr lang="nb-NO" baseline="0" dirty="0" smtClean="0"/>
              <a:t> - </a:t>
            </a:r>
            <a:r>
              <a:rPr lang="nb-NO" baseline="0" dirty="0" err="1" smtClean="0"/>
              <a:t>arbeidsgjevar</a:t>
            </a:r>
            <a:r>
              <a:rPr lang="nb-NO" baseline="0" dirty="0" smtClean="0"/>
              <a:t> sekretariat</a:t>
            </a:r>
          </a:p>
          <a:p>
            <a:r>
              <a:rPr lang="nb-NO" baseline="0" dirty="0" smtClean="0"/>
              <a:t>Arbeidet er i </a:t>
            </a:r>
            <a:r>
              <a:rPr lang="nb-NO" baseline="0" dirty="0" err="1" smtClean="0"/>
              <a:t>utvala</a:t>
            </a:r>
            <a:r>
              <a:rPr lang="nb-NO" baseline="0" dirty="0" smtClean="0"/>
              <a:t>. </a:t>
            </a:r>
          </a:p>
          <a:p>
            <a:endParaRPr lang="nb-NO" baseline="0" dirty="0" smtClean="0"/>
          </a:p>
          <a:p>
            <a:r>
              <a:rPr lang="nb-NO" baseline="0" dirty="0" smtClean="0"/>
              <a:t>P.t. §27-samarbeid med eige styre – </a:t>
            </a:r>
            <a:r>
              <a:rPr lang="nb-NO" baseline="0" dirty="0" err="1" smtClean="0"/>
              <a:t>utvalsleiarar</a:t>
            </a:r>
            <a:r>
              <a:rPr lang="nb-NO" baseline="0" dirty="0" smtClean="0"/>
              <a:t> 	</a:t>
            </a:r>
            <a:r>
              <a:rPr lang="nb-NO" baseline="0" dirty="0" err="1" smtClean="0"/>
              <a:t>Ventar</a:t>
            </a:r>
            <a:r>
              <a:rPr lang="nb-NO" baseline="0" dirty="0" smtClean="0"/>
              <a:t>  på signal </a:t>
            </a:r>
            <a:r>
              <a:rPr lang="nb-NO" baseline="0" dirty="0" err="1" smtClean="0"/>
              <a:t>frå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eigar</a:t>
            </a:r>
            <a:r>
              <a:rPr lang="nb-NO" baseline="0" dirty="0" smtClean="0"/>
              <a:t>	 Ny ordning – KL § 19 kommunalt </a:t>
            </a:r>
            <a:r>
              <a:rPr lang="nb-NO" baseline="0" dirty="0" smtClean="0"/>
              <a:t>oppgavefellesskap  Kommunestyret skal sørge for </a:t>
            </a:r>
            <a:r>
              <a:rPr lang="nb-NO" baseline="0" smtClean="0"/>
              <a:t>tilfredsstillende sekretariat (KL § 23-7)</a:t>
            </a:r>
            <a:endParaRPr lang="nb-NO" baseline="0" dirty="0" smtClean="0"/>
          </a:p>
          <a:p>
            <a:endParaRPr lang="nb-NO" baseline="0" dirty="0" smtClean="0"/>
          </a:p>
          <a:p>
            <a:r>
              <a:rPr lang="nb-NO" baseline="0" dirty="0" smtClean="0"/>
              <a:t>18700 innb. Ved endring av plansjen  !!!</a:t>
            </a:r>
            <a:endParaRPr lang="nn-NO" dirty="0"/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dirty="0" smtClean="0"/>
              <a:t>SKNG - presentasjon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133529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Legg vekt på </a:t>
            </a:r>
            <a:r>
              <a:rPr lang="nb-NO" dirty="0" err="1" smtClean="0"/>
              <a:t>ein</a:t>
            </a:r>
            <a:r>
              <a:rPr lang="nb-NO" dirty="0" smtClean="0"/>
              <a:t> uformell stil. Det er </a:t>
            </a:r>
            <a:r>
              <a:rPr lang="nb-NO" dirty="0" err="1" smtClean="0"/>
              <a:t>arbeidsoppgåver</a:t>
            </a:r>
            <a:r>
              <a:rPr lang="nb-NO" baseline="0" dirty="0" smtClean="0"/>
              <a:t> som skal </a:t>
            </a:r>
            <a:r>
              <a:rPr lang="nb-NO" baseline="0" dirty="0" err="1" smtClean="0"/>
              <a:t>utførast</a:t>
            </a:r>
            <a:r>
              <a:rPr lang="nb-NO" baseline="0" dirty="0" smtClean="0"/>
              <a:t>. </a:t>
            </a:r>
            <a:endParaRPr lang="nb-NO" dirty="0" smtClean="0"/>
          </a:p>
          <a:p>
            <a:r>
              <a:rPr lang="nb-NO" dirty="0" err="1" smtClean="0"/>
              <a:t>Ein</a:t>
            </a:r>
            <a:r>
              <a:rPr lang="nb-NO" dirty="0" smtClean="0"/>
              <a:t> del kommunikasjon</a:t>
            </a:r>
            <a:r>
              <a:rPr lang="nb-NO" baseline="0" dirty="0" smtClean="0"/>
              <a:t> må </a:t>
            </a:r>
            <a:r>
              <a:rPr lang="nb-NO" baseline="0" dirty="0" err="1" smtClean="0"/>
              <a:t>gjerast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innanfor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formalitetar</a:t>
            </a:r>
            <a:r>
              <a:rPr lang="nb-NO" baseline="0" dirty="0" smtClean="0"/>
              <a:t>. Låg profil – det er </a:t>
            </a:r>
            <a:r>
              <a:rPr lang="nb-NO" baseline="0" dirty="0" err="1" smtClean="0"/>
              <a:t>folkevalde</a:t>
            </a:r>
            <a:r>
              <a:rPr lang="nb-NO" baseline="0" dirty="0" smtClean="0"/>
              <a:t> som er sentrale.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Har lang fartstid i privat sektor med resultatkrav. Tilsett NKI/</a:t>
            </a:r>
            <a:r>
              <a:rPr lang="nb-NO" baseline="0" dirty="0" err="1" smtClean="0"/>
              <a:t>Treider</a:t>
            </a:r>
            <a:r>
              <a:rPr lang="nb-NO" baseline="0" dirty="0" smtClean="0"/>
              <a:t> som </a:t>
            </a:r>
            <a:r>
              <a:rPr lang="nb-NO" baseline="0" dirty="0" err="1" smtClean="0"/>
              <a:t>nettlærar</a:t>
            </a:r>
            <a:r>
              <a:rPr lang="nb-NO" baseline="0" dirty="0" smtClean="0"/>
              <a:t>.  Nemndsmedlem UNE – får beskrive </a:t>
            </a:r>
            <a:r>
              <a:rPr lang="nb-NO" baseline="0" dirty="0" err="1" smtClean="0"/>
              <a:t>alvorlege</a:t>
            </a:r>
            <a:r>
              <a:rPr lang="nb-NO" baseline="0" dirty="0" smtClean="0"/>
              <a:t> forhold ved </a:t>
            </a:r>
            <a:r>
              <a:rPr lang="nb-NO" baseline="0" dirty="0" err="1" smtClean="0"/>
              <a:t>myndigheitsutøving</a:t>
            </a:r>
            <a:r>
              <a:rPr lang="nb-NO" baseline="0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Innslag av sjølvstendig næring.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Offentlegrettslege</a:t>
            </a:r>
            <a:r>
              <a:rPr lang="nb-NO" baseline="0" dirty="0" smtClean="0"/>
              <a:t> fag – skatt, avgift, </a:t>
            </a:r>
            <a:r>
              <a:rPr lang="nb-NO" baseline="0" dirty="0" err="1" smtClean="0"/>
              <a:t>offentleg</a:t>
            </a:r>
            <a:r>
              <a:rPr lang="nb-NO" baseline="0" dirty="0" smtClean="0"/>
              <a:t> rett. </a:t>
            </a:r>
            <a:endParaRPr lang="nb-NO" dirty="0" smtClean="0"/>
          </a:p>
          <a:p>
            <a:endParaRPr lang="nn-NO" dirty="0"/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81778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Ynskjer</a:t>
            </a:r>
            <a:r>
              <a:rPr lang="nb-NO" dirty="0" smtClean="0"/>
              <a:t> </a:t>
            </a:r>
            <a:r>
              <a:rPr lang="nb-NO" dirty="0" err="1" smtClean="0"/>
              <a:t>innspel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KU på aktuelle saker.</a:t>
            </a:r>
            <a:r>
              <a:rPr lang="nb-NO" baseline="0" dirty="0" smtClean="0"/>
              <a:t> Attendemelding.   Ser  som oppgave å legge til rette for arbeid i </a:t>
            </a:r>
            <a:r>
              <a:rPr lang="nb-NO" baseline="0" dirty="0" err="1" smtClean="0"/>
              <a:t>utvala</a:t>
            </a:r>
            <a:r>
              <a:rPr lang="nb-NO" baseline="0" dirty="0" smtClean="0"/>
              <a:t>.</a:t>
            </a:r>
            <a:endParaRPr lang="nn-NO" dirty="0"/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84202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Lovfestet utvalg </a:t>
            </a:r>
          </a:p>
          <a:p>
            <a:r>
              <a:rPr lang="nb-NO" dirty="0" smtClean="0"/>
              <a:t>Direkte</a:t>
            </a:r>
            <a:r>
              <a:rPr lang="nb-NO" baseline="0" dirty="0" smtClean="0"/>
              <a:t> under kommunestyret  STYRING – FOLKEVALDE</a:t>
            </a:r>
          </a:p>
          <a:p>
            <a:endParaRPr lang="nb-NO" baseline="0" dirty="0" smtClean="0"/>
          </a:p>
          <a:p>
            <a:r>
              <a:rPr lang="nb-NO" baseline="0" dirty="0" smtClean="0"/>
              <a:t>Figuren – sekretær er IKKE del i KU. Instrueres av KU, ikke selvstendige fullmakter. Forbereder saker. </a:t>
            </a:r>
          </a:p>
          <a:p>
            <a:endParaRPr lang="nb-NO" baseline="0" dirty="0" smtClean="0"/>
          </a:p>
          <a:p>
            <a:endParaRPr lang="nb-NO" baseline="0" dirty="0" smtClean="0"/>
          </a:p>
          <a:p>
            <a:r>
              <a:rPr lang="nb-NO" baseline="0" dirty="0" smtClean="0"/>
              <a:t>Kommandolinjen fra kommunestyret – KU – revisjon som er leverandør av tjenester</a:t>
            </a:r>
          </a:p>
          <a:p>
            <a:r>
              <a:rPr lang="nb-NO" baseline="0" dirty="0" err="1" smtClean="0"/>
              <a:t>Juvenalis</a:t>
            </a:r>
            <a:r>
              <a:rPr lang="nb-NO" baseline="0" dirty="0" smtClean="0"/>
              <a:t>’ satire av Platons Staten – Hvem skal vokte vokterne? Her er svaret!</a:t>
            </a:r>
          </a:p>
          <a:p>
            <a:endParaRPr lang="nn-NO" dirty="0"/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98071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Frigjort fra kommunal administrasjon – rådmann ikke instruksjonsmyndighet</a:t>
            </a:r>
          </a:p>
          <a:p>
            <a:r>
              <a:rPr lang="nb-NO" dirty="0"/>
              <a:t>Konkurranseutsetting – BÅDE sekretariat og </a:t>
            </a:r>
            <a:r>
              <a:rPr lang="nb-NO" dirty="0" smtClean="0"/>
              <a:t>revisjon</a:t>
            </a:r>
          </a:p>
          <a:p>
            <a:r>
              <a:rPr lang="nb-NO" dirty="0" smtClean="0"/>
              <a:t>Det er folkevalgte</a:t>
            </a:r>
            <a:r>
              <a:rPr lang="nb-NO" baseline="0" dirty="0" smtClean="0"/>
              <a:t> som er i styringsposisjon</a:t>
            </a:r>
          </a:p>
          <a:p>
            <a:r>
              <a:rPr lang="nb-NO" baseline="0" dirty="0" smtClean="0"/>
              <a:t>        Bestiller oppdrag.</a:t>
            </a:r>
          </a:p>
          <a:p>
            <a:r>
              <a:rPr lang="nb-NO" baseline="0" dirty="0" smtClean="0"/>
              <a:t>        Revisjon kan si fra seg «umulige» oppdrag</a:t>
            </a:r>
            <a:endParaRPr lang="nb-NO" dirty="0"/>
          </a:p>
          <a:p>
            <a:r>
              <a:rPr lang="nb-NO" dirty="0"/>
              <a:t>§ 27, § 28</a:t>
            </a:r>
            <a:endParaRPr lang="nn-NO" dirty="0"/>
          </a:p>
          <a:p>
            <a:endParaRPr lang="nn-NO" dirty="0"/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93348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400" baseline="0" dirty="0" smtClean="0"/>
              <a:t>Vil ha kommunikasjon med </a:t>
            </a:r>
            <a:r>
              <a:rPr lang="nb-NO" sz="1400" baseline="0" dirty="0" err="1" smtClean="0"/>
              <a:t>utvalsleiarar</a:t>
            </a:r>
            <a:r>
              <a:rPr lang="nb-NO" sz="1400" baseline="0" dirty="0" smtClean="0"/>
              <a:t>. Formelt er det KU-</a:t>
            </a:r>
            <a:r>
              <a:rPr lang="nb-NO" sz="1400" baseline="0" dirty="0" err="1" smtClean="0"/>
              <a:t>leiar</a:t>
            </a:r>
            <a:r>
              <a:rPr lang="nb-NO" sz="1400" baseline="0" dirty="0" smtClean="0"/>
              <a:t> som </a:t>
            </a:r>
            <a:r>
              <a:rPr lang="nb-NO" sz="1400" baseline="0" dirty="0" err="1" smtClean="0"/>
              <a:t>kallar</a:t>
            </a:r>
            <a:r>
              <a:rPr lang="nb-NO" sz="1400" baseline="0" dirty="0" smtClean="0"/>
              <a:t> inn. Gå gjennom saker. Korrekturlesing. </a:t>
            </a:r>
          </a:p>
          <a:p>
            <a:endParaRPr lang="nb-NO" sz="1400" baseline="0" dirty="0" smtClean="0"/>
          </a:p>
          <a:p>
            <a:r>
              <a:rPr lang="nb-NO" sz="1400" baseline="0" dirty="0" smtClean="0"/>
              <a:t>Budsjett litt spesielt – skal gå direkte til kommunestyret</a:t>
            </a:r>
          </a:p>
          <a:p>
            <a:endParaRPr lang="nb-NO" sz="1400" baseline="0" dirty="0" smtClean="0"/>
          </a:p>
          <a:p>
            <a:endParaRPr lang="nb-NO" sz="1400" baseline="0" dirty="0" smtClean="0"/>
          </a:p>
          <a:p>
            <a:endParaRPr lang="nb-NO" sz="1400" baseline="0" dirty="0" smtClean="0"/>
          </a:p>
          <a:p>
            <a:endParaRPr lang="nb-NO" sz="1400" baseline="0" dirty="0" smtClean="0"/>
          </a:p>
          <a:p>
            <a:r>
              <a:rPr lang="nb-NO" sz="1400" baseline="0" dirty="0" smtClean="0"/>
              <a:t>(Egentlig flere uavklarte punkt etter lovendring i 2004. Kan </a:t>
            </a:r>
            <a:r>
              <a:rPr lang="nb-NO" sz="1400" baseline="0" dirty="0" err="1" smtClean="0"/>
              <a:t>stillast</a:t>
            </a:r>
            <a:r>
              <a:rPr lang="nb-NO" sz="1400" baseline="0" dirty="0" smtClean="0"/>
              <a:t> </a:t>
            </a:r>
            <a:r>
              <a:rPr lang="nb-NO" sz="1400" baseline="0" dirty="0" err="1" smtClean="0"/>
              <a:t>spm</a:t>
            </a:r>
            <a:r>
              <a:rPr lang="nb-NO" sz="1400" baseline="0" dirty="0" smtClean="0"/>
              <a:t>. </a:t>
            </a:r>
            <a:r>
              <a:rPr lang="nb-NO" sz="1400" baseline="0" dirty="0" err="1" smtClean="0"/>
              <a:t>teikn</a:t>
            </a:r>
            <a:r>
              <a:rPr lang="nb-NO" sz="1400" baseline="0" dirty="0" smtClean="0"/>
              <a:t>  Med rollefordeling revisor/sekr. NB! Risiko og </a:t>
            </a:r>
            <a:r>
              <a:rPr lang="nb-NO" sz="1400" baseline="0" dirty="0" err="1" smtClean="0"/>
              <a:t>vesentlegheitsvurdering</a:t>
            </a:r>
            <a:r>
              <a:rPr lang="nb-NO" sz="1400" baseline="0" dirty="0" smtClean="0"/>
              <a:t>)</a:t>
            </a:r>
            <a:endParaRPr lang="nn-NO" sz="1400" dirty="0"/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81459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Utvalsleiar</a:t>
            </a:r>
            <a:r>
              <a:rPr lang="nb-NO" dirty="0" smtClean="0"/>
              <a:t> har møte- og talerett i kommunestyret. </a:t>
            </a:r>
          </a:p>
          <a:p>
            <a:endParaRPr lang="nb-NO" dirty="0" smtClean="0"/>
          </a:p>
          <a:p>
            <a:r>
              <a:rPr lang="nb-NO" dirty="0" smtClean="0"/>
              <a:t>Møte-</a:t>
            </a:r>
            <a:r>
              <a:rPr lang="nb-NO" baseline="0" dirty="0" smtClean="0"/>
              <a:t> og talerett i KU – kan </a:t>
            </a:r>
            <a:r>
              <a:rPr lang="nb-NO" baseline="0" dirty="0" err="1" smtClean="0"/>
              <a:t>ikkje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fremje</a:t>
            </a:r>
            <a:r>
              <a:rPr lang="nb-NO" baseline="0" dirty="0" smtClean="0"/>
              <a:t> forslag </a:t>
            </a:r>
            <a:r>
              <a:rPr lang="nb-NO" baseline="0" smtClean="0"/>
              <a:t>for votering.</a:t>
            </a:r>
            <a:endParaRPr lang="nn-NO" dirty="0"/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19341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e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lasshaldar for nota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Revisors uavhengighet,</a:t>
            </a:r>
            <a:r>
              <a:rPr lang="nb-NO" baseline="0" dirty="0" smtClean="0"/>
              <a:t> personelle krav og formelle krav. </a:t>
            </a:r>
          </a:p>
          <a:p>
            <a:endParaRPr lang="nb-NO" baseline="0" dirty="0" smtClean="0"/>
          </a:p>
          <a:p>
            <a:r>
              <a:rPr lang="nb-NO" baseline="0" dirty="0" smtClean="0"/>
              <a:t>Spesifikt </a:t>
            </a:r>
            <a:r>
              <a:rPr lang="nb-NO" baseline="0" dirty="0" err="1" smtClean="0"/>
              <a:t>gjer</a:t>
            </a:r>
            <a:r>
              <a:rPr lang="nb-NO" baseline="0" dirty="0" smtClean="0"/>
              <a:t> revisor greie for </a:t>
            </a:r>
            <a:r>
              <a:rPr lang="nb-NO" baseline="0" dirty="0" err="1" smtClean="0"/>
              <a:t>detaljar</a:t>
            </a:r>
            <a:r>
              <a:rPr lang="nb-NO" baseline="0" dirty="0" smtClean="0"/>
              <a:t>, som «har greie på det»</a:t>
            </a:r>
          </a:p>
          <a:p>
            <a:endParaRPr lang="nb-NO" baseline="0" dirty="0" smtClean="0"/>
          </a:p>
          <a:p>
            <a:endParaRPr lang="nb-NO" dirty="0" smtClean="0"/>
          </a:p>
        </p:txBody>
      </p:sp>
      <p:sp>
        <p:nvSpPr>
          <p:cNvPr id="4" name="3 Plasshaldar for topptekst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n-NO" smtClean="0"/>
              <a:t>SKNG - presentasjon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61872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Undertittel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n-NO" smtClean="0"/>
              <a:t>Klikk for å redigere undertittelstil i malen</a:t>
            </a:r>
            <a:endParaRPr lang="nn-NO"/>
          </a:p>
        </p:txBody>
      </p:sp>
      <p:sp>
        <p:nvSpPr>
          <p:cNvPr id="4" name="3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5288-A3F9-4CC5-B953-26BC22C2652C}" type="datetime1">
              <a:rPr lang="nn-NO" smtClean="0"/>
              <a:t>18.11.2019</a:t>
            </a:fld>
            <a:endParaRPr lang="nn-NO"/>
          </a:p>
        </p:txBody>
      </p:sp>
      <p:sp>
        <p:nvSpPr>
          <p:cNvPr id="5" name="4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5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6815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loddrett tekst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4" name="3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3DCC-D179-4BF6-A9E8-61162D4D76ED}" type="datetime1">
              <a:rPr lang="nn-NO" smtClean="0"/>
              <a:t>18.11.2019</a:t>
            </a:fld>
            <a:endParaRPr lang="nn-NO"/>
          </a:p>
        </p:txBody>
      </p:sp>
      <p:sp>
        <p:nvSpPr>
          <p:cNvPr id="5" name="4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5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2563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oddrett titte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loddrett tekst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4" name="3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EBA5-7BAF-431F-B15B-C2A91F4D2E1E}" type="datetime1">
              <a:rPr lang="nn-NO" smtClean="0"/>
              <a:t>18.11.2019</a:t>
            </a:fld>
            <a:endParaRPr lang="nn-NO"/>
          </a:p>
        </p:txBody>
      </p:sp>
      <p:sp>
        <p:nvSpPr>
          <p:cNvPr id="5" name="4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5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4812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4" name="3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4800-199C-4C70-B3CC-DACB5C013E25}" type="datetime1">
              <a:rPr lang="nn-NO" smtClean="0"/>
              <a:t>18.11.2019</a:t>
            </a:fld>
            <a:endParaRPr lang="nn-NO"/>
          </a:p>
        </p:txBody>
      </p:sp>
      <p:sp>
        <p:nvSpPr>
          <p:cNvPr id="5" name="4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5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33782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tekst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 smtClean="0"/>
              <a:t>Tekststilar i malen</a:t>
            </a:r>
          </a:p>
        </p:txBody>
      </p:sp>
      <p:sp>
        <p:nvSpPr>
          <p:cNvPr id="4" name="3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29FE-D206-4328-8BB7-9DD5ACCAF4FD}" type="datetime1">
              <a:rPr lang="nn-NO" smtClean="0"/>
              <a:t>18.11.2019</a:t>
            </a:fld>
            <a:endParaRPr lang="nn-NO"/>
          </a:p>
        </p:txBody>
      </p:sp>
      <p:sp>
        <p:nvSpPr>
          <p:cNvPr id="5" name="4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5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3737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ald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innhald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4" name="3 Plasshaldar for innhald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5" name="4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E759-57EB-4EDB-9E2A-D354E6692125}" type="datetime1">
              <a:rPr lang="nn-NO" smtClean="0"/>
              <a:t>18.11.2019</a:t>
            </a:fld>
            <a:endParaRPr lang="nn-NO"/>
          </a:p>
        </p:txBody>
      </p:sp>
      <p:sp>
        <p:nvSpPr>
          <p:cNvPr id="6" name="5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6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4957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li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tekst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 smtClean="0"/>
              <a:t>Tekststilar i malen</a:t>
            </a:r>
          </a:p>
        </p:txBody>
      </p:sp>
      <p:sp>
        <p:nvSpPr>
          <p:cNvPr id="4" name="3 Plasshaldar for innhald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5" name="4 Plasshaldar for tekst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 smtClean="0"/>
              <a:t>Tekststilar i malen</a:t>
            </a:r>
          </a:p>
        </p:txBody>
      </p:sp>
      <p:sp>
        <p:nvSpPr>
          <p:cNvPr id="6" name="5 Plasshaldar for innhald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7" name="6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2071-8C8D-49D3-8FDF-0AAA7A3AE371}" type="datetime1">
              <a:rPr lang="nn-NO" smtClean="0"/>
              <a:t>18.11.2019</a:t>
            </a:fld>
            <a:endParaRPr lang="nn-NO"/>
          </a:p>
        </p:txBody>
      </p:sp>
      <p:sp>
        <p:nvSpPr>
          <p:cNvPr id="8" name="7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8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0527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er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2B04-FAF8-41D9-B237-9C68CD36CEDB}" type="datetime1">
              <a:rPr lang="nn-NO" smtClean="0"/>
              <a:t>18.11.2019</a:t>
            </a:fld>
            <a:endParaRPr lang="nn-NO"/>
          </a:p>
        </p:txBody>
      </p:sp>
      <p:sp>
        <p:nvSpPr>
          <p:cNvPr id="4" name="3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4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7408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8D2D-91D6-4ACB-9E9D-48275C410A10}" type="datetime1">
              <a:rPr lang="nn-NO" smtClean="0"/>
              <a:t>18.11.2019</a:t>
            </a:fld>
            <a:endParaRPr lang="nn-NO"/>
          </a:p>
        </p:txBody>
      </p:sp>
      <p:sp>
        <p:nvSpPr>
          <p:cNvPr id="3" name="2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2683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a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4" name="3 Plasshaldar for tekst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n-NO" smtClean="0"/>
              <a:t>Tekststilar i malen</a:t>
            </a:r>
          </a:p>
        </p:txBody>
      </p:sp>
      <p:sp>
        <p:nvSpPr>
          <p:cNvPr id="5" name="4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CD4-E84F-42A6-8918-184EA99453D2}" type="datetime1">
              <a:rPr lang="nn-NO" smtClean="0"/>
              <a:t>18.11.2019</a:t>
            </a:fld>
            <a:endParaRPr lang="nn-NO"/>
          </a:p>
        </p:txBody>
      </p:sp>
      <p:sp>
        <p:nvSpPr>
          <p:cNvPr id="6" name="5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6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4571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et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bilete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3 Plasshaldar for tekst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n-NO" smtClean="0"/>
              <a:t>Tekststilar i malen</a:t>
            </a:r>
          </a:p>
        </p:txBody>
      </p:sp>
      <p:sp>
        <p:nvSpPr>
          <p:cNvPr id="5" name="4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41C8-F421-4946-99BD-1356BEFE1538}" type="datetime1">
              <a:rPr lang="nn-NO" smtClean="0"/>
              <a:t>18.11.2019</a:t>
            </a:fld>
            <a:endParaRPr lang="nn-NO"/>
          </a:p>
        </p:txBody>
      </p:sp>
      <p:sp>
        <p:nvSpPr>
          <p:cNvPr id="6" name="5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6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8919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tittel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n-NO" smtClean="0"/>
              <a:t>Klikk for å redigere tittelstil</a:t>
            </a:r>
            <a:endParaRPr lang="nn-NO"/>
          </a:p>
        </p:txBody>
      </p:sp>
      <p:sp>
        <p:nvSpPr>
          <p:cNvPr id="3" name="2 Plasshaldar for tekst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n-NO"/>
          </a:p>
        </p:txBody>
      </p:sp>
      <p:sp>
        <p:nvSpPr>
          <p:cNvPr id="4" name="3 Plasshaldar for dato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524D7-8814-4D2C-A72B-B66CBCD9D659}" type="datetime1">
              <a:rPr lang="nn-NO" smtClean="0"/>
              <a:t>18.11.2019</a:t>
            </a:fld>
            <a:endParaRPr lang="nn-NO"/>
          </a:p>
        </p:txBody>
      </p:sp>
      <p:sp>
        <p:nvSpPr>
          <p:cNvPr id="5" name="4 Plasshaldar for botntekst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5 Plasshaldar for lysbiletnummer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26FD7-DCE6-4EF6-9A37-57C34587032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8292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-gudbrandsdal.no/sk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ARBEID</a:t>
            </a:r>
            <a:br>
              <a:rPr lang="nb-NO" dirty="0" smtClean="0"/>
            </a:br>
            <a:r>
              <a:rPr lang="nb-NO" dirty="0" smtClean="0"/>
              <a:t>I </a:t>
            </a:r>
            <a:br>
              <a:rPr lang="nb-NO" dirty="0" smtClean="0"/>
            </a:br>
            <a:r>
              <a:rPr lang="nb-NO" dirty="0" smtClean="0"/>
              <a:t>KONTROLLUTVAL</a:t>
            </a:r>
            <a:br>
              <a:rPr lang="nb-NO" dirty="0" smtClean="0"/>
            </a:br>
            <a:endParaRPr lang="nn-NO" dirty="0"/>
          </a:p>
        </p:txBody>
      </p:sp>
      <p:sp>
        <p:nvSpPr>
          <p:cNvPr id="3" name="2 Undertittel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264696" cy="648072"/>
          </a:xfrm>
        </p:spPr>
        <p:txBody>
          <a:bodyPr>
            <a:normAutofit/>
          </a:bodyPr>
          <a:lstStyle/>
          <a:p>
            <a:r>
              <a:rPr lang="nb-NO" dirty="0" smtClean="0"/>
              <a:t>ANSVARSOMRÅDE OG ROLLER</a:t>
            </a:r>
          </a:p>
          <a:p>
            <a:endParaRPr lang="nn-NO" dirty="0"/>
          </a:p>
        </p:txBody>
      </p:sp>
      <p:sp>
        <p:nvSpPr>
          <p:cNvPr id="12" name="11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1</a:t>
            </a:fld>
            <a:endParaRPr lang="nn-NO"/>
          </a:p>
        </p:txBody>
      </p:sp>
      <p:graphicFrame>
        <p:nvGraphicFramePr>
          <p:cNvPr id="19" name="18 Tabell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470803"/>
              </p:ext>
            </p:extLst>
          </p:nvPr>
        </p:nvGraphicFramePr>
        <p:xfrm>
          <a:off x="251521" y="4621778"/>
          <a:ext cx="6408713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0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0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216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n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96" marR="37696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n-NO" sz="1200" dirty="0">
                          <a:effectLst/>
                        </a:rPr>
                        <a:t> </a:t>
                      </a:r>
                      <a:endParaRPr lang="nn-NO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n-NO" sz="1200" dirty="0">
                          <a:effectLst/>
                        </a:rPr>
                        <a:t> </a:t>
                      </a:r>
                      <a:endParaRPr lang="nn-NO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96" marR="3769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n-NO" sz="900" kern="0">
                          <a:effectLst/>
                        </a:rPr>
                        <a:t>SEKRETARIAT FOR KONTROLLUTVALGA I</a:t>
                      </a:r>
                      <a:endParaRPr lang="nn-NO" sz="800" b="1" kern="0">
                        <a:effectLst/>
                        <a:latin typeface="Times New Roman"/>
                      </a:endParaRPr>
                    </a:p>
                  </a:txBody>
                  <a:tcPr marL="37696" marR="3769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14">
                <a:tc v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050">
                        <a:spcAft>
                          <a:spcPts val="0"/>
                        </a:spcAft>
                      </a:pPr>
                      <a:r>
                        <a:rPr lang="nn-NO" sz="900" dirty="0">
                          <a:effectLst/>
                        </a:rPr>
                        <a:t>NORD-GUDBRANDSDAL</a:t>
                      </a:r>
                      <a:endParaRPr lang="nn-NO" sz="800" b="1" dirty="0">
                        <a:effectLst/>
                        <a:latin typeface="Times New Roman"/>
                      </a:endParaRPr>
                    </a:p>
                  </a:txBody>
                  <a:tcPr marL="37696" marR="3769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57" name="Picture 9" descr="SY01265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025" y="4653136"/>
            <a:ext cx="4476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WordArt 10"/>
          <p:cNvSpPr>
            <a:spLocks noChangeArrowheads="1" noChangeShapeType="1" noTextEdit="1"/>
          </p:cNvSpPr>
          <p:nvPr/>
        </p:nvSpPr>
        <p:spPr bwMode="auto">
          <a:xfrm>
            <a:off x="467544" y="4581128"/>
            <a:ext cx="940569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nn-NO" sz="2400" b="1" i="1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atang"/>
                <a:ea typeface="Batang"/>
              </a:rPr>
              <a:t>SKNG</a:t>
            </a:r>
            <a:endParaRPr lang="nn-NO" sz="2400" b="1" i="1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Batang"/>
              <a:ea typeface="Batang"/>
            </a:endParaRPr>
          </a:p>
        </p:txBody>
      </p:sp>
    </p:spTree>
    <p:extLst>
      <p:ext uri="{BB962C8B-B14F-4D97-AF65-F5344CB8AC3E}">
        <p14:creationId xmlns:p14="http://schemas.microsoft.com/office/powerpoint/2010/main" val="27940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FULLMAKTER</a:t>
            </a:r>
            <a:endParaRPr lang="nn-NO" sz="3200" dirty="0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«PÅ VEGNE AV KOMMUNESTYRET»</a:t>
            </a:r>
          </a:p>
          <a:p>
            <a:pPr lvl="1"/>
            <a:r>
              <a:rPr lang="nb-NO" sz="2000" dirty="0" smtClean="0"/>
              <a:t>Rapporterer til kommunestyret</a:t>
            </a:r>
          </a:p>
          <a:p>
            <a:r>
              <a:rPr lang="nb-NO" sz="2400" dirty="0" smtClean="0"/>
              <a:t>KAN INNHENTE ALLE OPPLYSNINGAR</a:t>
            </a:r>
          </a:p>
          <a:p>
            <a:r>
              <a:rPr lang="nb-NO" sz="2400" dirty="0" smtClean="0"/>
              <a:t>KONTROLL – IKKJE EVALUERING</a:t>
            </a:r>
          </a:p>
          <a:p>
            <a:r>
              <a:rPr lang="nb-NO" sz="2400" dirty="0" smtClean="0"/>
              <a:t>NB! – SYSTEMNIVÅ</a:t>
            </a:r>
          </a:p>
          <a:p>
            <a:endParaRPr lang="nb-NO" sz="2400" dirty="0"/>
          </a:p>
          <a:p>
            <a:pPr marL="0" indent="0">
              <a:buNone/>
            </a:pPr>
            <a:r>
              <a:rPr lang="nb-NO" sz="2400" dirty="0" err="1" smtClean="0"/>
              <a:t>Forskr</a:t>
            </a:r>
            <a:r>
              <a:rPr lang="nb-NO" sz="2400" dirty="0" smtClean="0"/>
              <a:t>. § 1:</a:t>
            </a:r>
          </a:p>
          <a:p>
            <a:pPr marL="0" indent="0">
              <a:buNone/>
            </a:pPr>
            <a:r>
              <a:rPr lang="nb-NO" sz="2400" i="1" dirty="0"/>
              <a:t>Kontrollutvalget kan ikke overprøve politiske prioriteringer som er foretatt av kommunens eller fylkeskommunens folkevalgte organer eller andre kommunale organer.</a:t>
            </a:r>
            <a:endParaRPr lang="nn-NO" sz="2400" i="1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10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75641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NIVÅ </a:t>
            </a:r>
            <a:endParaRPr lang="nn-NO" dirty="0"/>
          </a:p>
        </p:txBody>
      </p:sp>
      <p:sp>
        <p:nvSpPr>
          <p:cNvPr id="3" name="2 Plasshaldar for innhald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KONTROLLUTVAL</a:t>
            </a:r>
          </a:p>
          <a:p>
            <a:pPr marL="0" indent="0" algn="ctr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REVISJON</a:t>
            </a:r>
          </a:p>
          <a:p>
            <a:pPr marL="0" indent="0" algn="ctr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INTERNKONTROLL</a:t>
            </a:r>
            <a:endParaRPr lang="nn-NO" dirty="0"/>
          </a:p>
        </p:txBody>
      </p:sp>
      <p:sp>
        <p:nvSpPr>
          <p:cNvPr id="4" name="3 Plasshaldar for innhald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SYSTEM – på-sjå-ansvar</a:t>
            </a:r>
          </a:p>
          <a:p>
            <a:pPr marL="0" indent="0" algn="ctr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ETTERSYN – </a:t>
            </a:r>
            <a:r>
              <a:rPr lang="nb-NO" dirty="0" err="1" smtClean="0"/>
              <a:t>vesentlege</a:t>
            </a:r>
            <a:r>
              <a:rPr lang="nb-NO" dirty="0" smtClean="0"/>
              <a:t>     feil eller </a:t>
            </a:r>
            <a:r>
              <a:rPr lang="nb-NO" dirty="0" err="1" smtClean="0"/>
              <a:t>manglar</a:t>
            </a:r>
            <a:endParaRPr lang="nb-NO" dirty="0" smtClean="0"/>
          </a:p>
          <a:p>
            <a:pPr marL="0" indent="0" algn="ctr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KONTROLL – detalj/avvik</a:t>
            </a:r>
          </a:p>
          <a:p>
            <a:pPr marL="0" indent="0">
              <a:buNone/>
            </a:pPr>
            <a:r>
              <a:rPr lang="nb-NO" dirty="0" smtClean="0"/>
              <a:t>ned mot personnivå</a:t>
            </a:r>
            <a:endParaRPr lang="nn-NO" dirty="0"/>
          </a:p>
        </p:txBody>
      </p:sp>
      <p:sp>
        <p:nvSpPr>
          <p:cNvPr id="5" name="4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11</a:t>
            </a:fld>
            <a:endParaRPr lang="nn-NO"/>
          </a:p>
        </p:txBody>
      </p:sp>
      <p:sp>
        <p:nvSpPr>
          <p:cNvPr id="7" name="6 Pil ned"/>
          <p:cNvSpPr/>
          <p:nvPr/>
        </p:nvSpPr>
        <p:spPr>
          <a:xfrm>
            <a:off x="2411760" y="2060848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8" name="7 Pil ned"/>
          <p:cNvSpPr/>
          <p:nvPr/>
        </p:nvSpPr>
        <p:spPr>
          <a:xfrm>
            <a:off x="2411760" y="3573016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8 Pil ned"/>
          <p:cNvSpPr/>
          <p:nvPr/>
        </p:nvSpPr>
        <p:spPr>
          <a:xfrm>
            <a:off x="6444208" y="2060848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0" name="9 Pil ned"/>
          <p:cNvSpPr/>
          <p:nvPr/>
        </p:nvSpPr>
        <p:spPr>
          <a:xfrm>
            <a:off x="6444208" y="3933056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87241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02624" cy="1656183"/>
          </a:xfrm>
        </p:spPr>
        <p:txBody>
          <a:bodyPr/>
          <a:lstStyle/>
          <a:p>
            <a:r>
              <a:rPr lang="nb-NO" dirty="0" smtClean="0"/>
              <a:t>AVGRENSNING - POLITIKK</a:t>
            </a:r>
            <a:endParaRPr lang="nn-NO" dirty="0"/>
          </a:p>
        </p:txBody>
      </p:sp>
      <p:sp>
        <p:nvSpPr>
          <p:cNvPr id="3" name="2 Undertittel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224736" cy="2592288"/>
          </a:xfrm>
        </p:spPr>
        <p:txBody>
          <a:bodyPr>
            <a:normAutofit fontScale="70000" lnSpcReduction="20000"/>
          </a:bodyPr>
          <a:lstStyle/>
          <a:p>
            <a:pPr algn="l"/>
            <a:endParaRPr lang="nb-NO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dirty="0" err="1" smtClean="0"/>
              <a:t>Forskr</a:t>
            </a:r>
            <a:r>
              <a:rPr lang="nb-NO" sz="2400" dirty="0" smtClean="0"/>
              <a:t>. § 1: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b-NO" sz="2000" dirty="0"/>
              <a:t>Kontrollutvalget kan ikke overprøve politiske prioriteringer som er foretatt av kommunens eller fylkeskommunens folkevalgte organer eller andre kommunale organer.</a:t>
            </a:r>
          </a:p>
          <a:p>
            <a:pPr lvl="1" algn="l"/>
            <a:endParaRPr lang="nb-NO" sz="20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/>
              <a:t>Formann valgt av opposisjon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b-NO" sz="2000" dirty="0" smtClean="0"/>
              <a:t>KL </a:t>
            </a:r>
            <a:r>
              <a:rPr lang="nb-NO" sz="2000" smtClean="0"/>
              <a:t>§ 23-1</a:t>
            </a:r>
          </a:p>
          <a:p>
            <a:pPr lvl="1" algn="l"/>
            <a:endParaRPr lang="nb-NO" sz="2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/>
              <a:t>Evaluering – folkevalgte organ</a:t>
            </a:r>
            <a:endParaRPr lang="nb-NO" sz="1200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b-NO" sz="2000" dirty="0" err="1" smtClean="0"/>
              <a:t>Velgjarane</a:t>
            </a:r>
            <a:endParaRPr lang="nb-NO" sz="2000" dirty="0" smtClean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12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7311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KONTROLL OG TILSYN</a:t>
            </a:r>
            <a:endParaRPr lang="nn-NO" sz="3200" dirty="0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Rådmannens internkontroll</a:t>
            </a:r>
          </a:p>
          <a:p>
            <a:r>
              <a:rPr lang="nb-NO" sz="2400" dirty="0" smtClean="0"/>
              <a:t>Regnskapsrevisjon – Innlandet Revisjon IKS</a:t>
            </a:r>
          </a:p>
          <a:p>
            <a:r>
              <a:rPr lang="nb-NO" sz="2400" dirty="0" smtClean="0"/>
              <a:t>Andre revisjonsoppdrag – Innlandet Revisjon IKS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 smtClean="0"/>
              <a:t>Statlig tilsyn </a:t>
            </a:r>
          </a:p>
          <a:p>
            <a:pPr lvl="1"/>
            <a:r>
              <a:rPr lang="nb-NO" sz="2000" dirty="0" smtClean="0"/>
              <a:t>Skole</a:t>
            </a:r>
          </a:p>
          <a:p>
            <a:pPr lvl="1"/>
            <a:r>
              <a:rPr lang="nb-NO" sz="2000" dirty="0" smtClean="0"/>
              <a:t>Helse</a:t>
            </a:r>
          </a:p>
          <a:p>
            <a:endParaRPr lang="nb-NO" sz="2400" dirty="0"/>
          </a:p>
          <a:p>
            <a:pPr lvl="1"/>
            <a:r>
              <a:rPr lang="nb-NO" sz="2000" dirty="0" smtClean="0"/>
              <a:t>Samordna med Fylkesmannen – </a:t>
            </a:r>
            <a:r>
              <a:rPr lang="nb-NO" sz="2000" dirty="0" err="1" smtClean="0"/>
              <a:t>statleg</a:t>
            </a:r>
            <a:r>
              <a:rPr lang="nb-NO" sz="2000" dirty="0" smtClean="0"/>
              <a:t> møtekalender</a:t>
            </a:r>
            <a:endParaRPr lang="nn-NO" sz="2000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13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09173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02624" cy="434479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FASTE SAKER</a:t>
            </a:r>
            <a:endParaRPr lang="nn-NO" dirty="0"/>
          </a:p>
        </p:txBody>
      </p:sp>
      <p:sp>
        <p:nvSpPr>
          <p:cNvPr id="3" name="2 Undertittel"/>
          <p:cNvSpPr>
            <a:spLocks noGrp="1"/>
          </p:cNvSpPr>
          <p:nvPr>
            <p:ph type="subTitle" idx="1"/>
          </p:nvPr>
        </p:nvSpPr>
        <p:spPr>
          <a:xfrm>
            <a:off x="1475656" y="2060848"/>
            <a:ext cx="6768752" cy="3672408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/>
              <a:t>Regnskap - uttale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err="1" smtClean="0"/>
              <a:t>Orienteringar</a:t>
            </a:r>
            <a:r>
              <a:rPr lang="nb-NO" sz="2400" dirty="0" smtClean="0"/>
              <a:t> </a:t>
            </a:r>
            <a:r>
              <a:rPr lang="nb-NO" sz="2400" dirty="0" err="1" smtClean="0"/>
              <a:t>frå</a:t>
            </a:r>
            <a:r>
              <a:rPr lang="nb-NO" sz="2400" dirty="0" smtClean="0"/>
              <a:t> revisor – </a:t>
            </a:r>
            <a:r>
              <a:rPr lang="nb-NO" sz="2400" dirty="0" err="1" smtClean="0"/>
              <a:t>uavhengigheit</a:t>
            </a:r>
            <a:r>
              <a:rPr lang="nb-NO" sz="2400" dirty="0" smtClean="0"/>
              <a:t>, strategi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/>
              <a:t>Eigen årsmelding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/>
              <a:t>Kontrollrapport </a:t>
            </a:r>
            <a:r>
              <a:rPr lang="nb-NO" sz="2400" dirty="0" err="1" smtClean="0"/>
              <a:t>skatteoppkrevjar</a:t>
            </a:r>
            <a:r>
              <a:rPr lang="nb-NO" sz="2400" dirty="0" smtClean="0"/>
              <a:t> (siste året)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/>
              <a:t>Regionrådet – vedtak</a:t>
            </a:r>
          </a:p>
          <a:p>
            <a:pPr lvl="1" algn="l"/>
            <a:r>
              <a:rPr lang="nb-NO" sz="800" dirty="0"/>
              <a:t>	</a:t>
            </a:r>
            <a:r>
              <a:rPr lang="nb-NO" sz="1400" dirty="0" err="1" smtClean="0"/>
              <a:t>saman</a:t>
            </a:r>
            <a:r>
              <a:rPr lang="nb-NO" sz="1400" dirty="0" smtClean="0"/>
              <a:t> med selskap?</a:t>
            </a:r>
            <a:endParaRPr lang="nb-NO" sz="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/>
              <a:t>Open post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b-NO" sz="2000" dirty="0" smtClean="0"/>
              <a:t>Info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b-NO" sz="2000" dirty="0" smtClean="0"/>
              <a:t>Saker til </a:t>
            </a:r>
            <a:r>
              <a:rPr lang="nb-NO" sz="2000" dirty="0" err="1" smtClean="0"/>
              <a:t>vidare</a:t>
            </a:r>
            <a:r>
              <a:rPr lang="nb-NO" sz="2000" dirty="0" smtClean="0"/>
              <a:t> utgreiing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b-NO" sz="2000" dirty="0" smtClean="0"/>
              <a:t>Lite egna for vedtak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b-NO" dirty="0" smtClean="0"/>
          </a:p>
          <a:p>
            <a:pPr algn="l"/>
            <a:endParaRPr lang="nn-NO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/>
              <a:t>7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29644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15</a:t>
            </a:fld>
            <a:endParaRPr lang="nn-NO"/>
          </a:p>
        </p:txBody>
      </p:sp>
      <p:graphicFrame>
        <p:nvGraphicFramePr>
          <p:cNvPr id="3" name="2 Tabell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674899"/>
              </p:ext>
            </p:extLst>
          </p:nvPr>
        </p:nvGraphicFramePr>
        <p:xfrm>
          <a:off x="1669140" y="2252523"/>
          <a:ext cx="5790089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2934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200" dirty="0">
                          <a:effectLst/>
                        </a:rPr>
                        <a:t>tertial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Revisor – </a:t>
                      </a:r>
                      <a:r>
                        <a:rPr lang="nb-NO" sz="1200" dirty="0" err="1">
                          <a:effectLst/>
                        </a:rPr>
                        <a:t>interimsrevisjon</a:t>
                      </a:r>
                      <a:r>
                        <a:rPr lang="nb-NO" sz="1200" dirty="0">
                          <a:effectLst/>
                        </a:rPr>
                        <a:t> – info </a:t>
                      </a:r>
                      <a:r>
                        <a:rPr lang="nb-NO" sz="1200" dirty="0" err="1">
                          <a:effectLst/>
                        </a:rPr>
                        <a:t>frå</a:t>
                      </a:r>
                      <a:r>
                        <a:rPr lang="nb-NO" sz="1200" dirty="0">
                          <a:effectLst/>
                        </a:rPr>
                        <a:t> revisor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Årsmeldinger – SKNG, KU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Info </a:t>
                      </a:r>
                      <a:r>
                        <a:rPr lang="nb-NO" sz="1200" dirty="0" err="1">
                          <a:effectLst/>
                        </a:rPr>
                        <a:t>frå</a:t>
                      </a:r>
                      <a:r>
                        <a:rPr lang="nb-NO" sz="1200" dirty="0">
                          <a:effectLst/>
                        </a:rPr>
                        <a:t> rådmann – tertialrapport, internkontroll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Møte ultimo januar/primo februar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n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727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b-NO" sz="1200" dirty="0" smtClean="0">
                          <a:effectLst/>
                        </a:rPr>
                        <a:t>2.      tertial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Årsregnskap kommune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Info </a:t>
                      </a:r>
                      <a:r>
                        <a:rPr lang="nb-NO" sz="1200" dirty="0" err="1">
                          <a:effectLst/>
                        </a:rPr>
                        <a:t>frå</a:t>
                      </a:r>
                      <a:r>
                        <a:rPr lang="nb-NO" sz="1200" dirty="0">
                          <a:effectLst/>
                        </a:rPr>
                        <a:t> rådmann – tertialrapport, internkontroll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Møte </a:t>
                      </a:r>
                      <a:r>
                        <a:rPr lang="nb-NO" sz="1200" dirty="0" smtClean="0">
                          <a:effectLst/>
                        </a:rPr>
                        <a:t>medio/ultimo </a:t>
                      </a:r>
                      <a:r>
                        <a:rPr lang="nb-NO" sz="1200" dirty="0">
                          <a:effectLst/>
                        </a:rPr>
                        <a:t>mai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Møte ultimo september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n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9347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b-NO" sz="1200" dirty="0" smtClean="0">
                          <a:effectLst/>
                        </a:rPr>
                        <a:t>3.      tertial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Info </a:t>
                      </a:r>
                      <a:r>
                        <a:rPr lang="nb-NO" sz="1200" dirty="0" err="1">
                          <a:effectLst/>
                        </a:rPr>
                        <a:t>frå</a:t>
                      </a:r>
                      <a:r>
                        <a:rPr lang="nb-NO" sz="1200" dirty="0">
                          <a:effectLst/>
                        </a:rPr>
                        <a:t> rådmann – tertialrapport, internkontroll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Revisor – revisjonsstrategi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Revisors </a:t>
                      </a:r>
                      <a:r>
                        <a:rPr lang="nb-NO" sz="1200" dirty="0" err="1">
                          <a:effectLst/>
                        </a:rPr>
                        <a:t>uavhengigheit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Årsplan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Møte primo desember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n-NO" sz="1200" dirty="0">
                        <a:effectLst/>
                      </a:endParaRPr>
                    </a:p>
                    <a:p>
                      <a:pPr marL="226695">
                        <a:spcAft>
                          <a:spcPts val="0"/>
                        </a:spcAft>
                      </a:pPr>
                      <a:r>
                        <a:rPr lang="nn-NO" sz="1200" dirty="0">
                          <a:effectLst/>
                        </a:rPr>
                        <a:t> </a:t>
                      </a:r>
                      <a:endParaRPr lang="nn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76400" y="1577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66900" y="1302559"/>
            <a:ext cx="8953500" cy="103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>   </a:t>
            </a:r>
            <a:r>
              <a:rPr kumimoji="0" lang="nb-NO" altLang="nb-N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KONTROLLUTVALET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kumimoji="0" lang="nb-NO" altLang="nb-N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ÅRSPLAN </a:t>
            </a:r>
            <a:endParaRPr kumimoji="0" lang="nb-NO" altLang="nb-NO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091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92087"/>
          </a:xfrm>
        </p:spPr>
        <p:txBody>
          <a:bodyPr>
            <a:normAutofit/>
          </a:bodyPr>
          <a:lstStyle/>
          <a:p>
            <a:r>
              <a:rPr lang="nb-NO" sz="3200" dirty="0" smtClean="0"/>
              <a:t>KOMMUNALE OPPGÅVER</a:t>
            </a:r>
            <a:endParaRPr lang="nn-NO" sz="3200" dirty="0"/>
          </a:p>
        </p:txBody>
      </p:sp>
      <p:sp>
        <p:nvSpPr>
          <p:cNvPr id="3" name="2 Undertittel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5400600"/>
          </a:xfrm>
        </p:spPr>
        <p:txBody>
          <a:bodyPr>
            <a:noAutofit/>
          </a:bodyPr>
          <a:lstStyle/>
          <a:p>
            <a:pPr algn="l"/>
            <a:r>
              <a:rPr lang="nb-NO" sz="1600" dirty="0"/>
              <a:t>Barnehager</a:t>
            </a:r>
          </a:p>
          <a:p>
            <a:pPr algn="l"/>
            <a:r>
              <a:rPr lang="nb-NO" sz="1600" dirty="0"/>
              <a:t>Barnevern</a:t>
            </a:r>
          </a:p>
          <a:p>
            <a:pPr algn="l"/>
            <a:r>
              <a:rPr lang="nb-NO" sz="1600" dirty="0"/>
              <a:t>Bibliotek</a:t>
            </a:r>
          </a:p>
          <a:p>
            <a:pPr algn="l"/>
            <a:r>
              <a:rPr lang="nb-NO" sz="1600" dirty="0"/>
              <a:t>Bosetting og integrering</a:t>
            </a:r>
          </a:p>
          <a:p>
            <a:pPr algn="l"/>
            <a:r>
              <a:rPr lang="nb-NO" sz="1600" dirty="0"/>
              <a:t>Brannvern</a:t>
            </a:r>
          </a:p>
          <a:p>
            <a:pPr algn="l"/>
            <a:r>
              <a:rPr lang="nb-NO" sz="1600" dirty="0"/>
              <a:t>Byggetillatelse</a:t>
            </a:r>
          </a:p>
          <a:p>
            <a:pPr algn="l"/>
            <a:r>
              <a:rPr lang="nb-NO" sz="1600" dirty="0"/>
              <a:t>Grunnskole</a:t>
            </a:r>
          </a:p>
          <a:p>
            <a:pPr algn="l"/>
            <a:r>
              <a:rPr lang="nb-NO" sz="1600" dirty="0"/>
              <a:t>Folkehelse og smittevern</a:t>
            </a:r>
          </a:p>
          <a:p>
            <a:pPr algn="l"/>
            <a:r>
              <a:rPr lang="nb-NO" sz="1600" dirty="0"/>
              <a:t>(Havner)</a:t>
            </a:r>
          </a:p>
          <a:p>
            <a:pPr algn="l"/>
            <a:r>
              <a:rPr lang="nb-NO" sz="1600" dirty="0"/>
              <a:t>Kommunale veier</a:t>
            </a:r>
          </a:p>
          <a:p>
            <a:pPr algn="l"/>
            <a:r>
              <a:rPr lang="nb-NO" sz="1600" dirty="0"/>
              <a:t>Helse- og omsorg</a:t>
            </a:r>
          </a:p>
          <a:p>
            <a:pPr algn="l"/>
            <a:r>
              <a:rPr lang="nb-NO" sz="1600" dirty="0"/>
              <a:t>Klima, natur og </a:t>
            </a:r>
            <a:r>
              <a:rPr lang="nb-NO" sz="1600" dirty="0" smtClean="0"/>
              <a:t>miljøvern</a:t>
            </a:r>
            <a:endParaRPr lang="nb-NO" sz="1600" dirty="0"/>
          </a:p>
          <a:p>
            <a:pPr algn="l"/>
            <a:r>
              <a:rPr lang="nb-NO" sz="1600" dirty="0"/>
              <a:t>Kommunal planlegging</a:t>
            </a:r>
          </a:p>
          <a:p>
            <a:pPr algn="l"/>
            <a:r>
              <a:rPr lang="nb-NO" sz="1600" dirty="0"/>
              <a:t>Kultur, idrett og fritid</a:t>
            </a:r>
          </a:p>
          <a:p>
            <a:pPr algn="l"/>
            <a:r>
              <a:rPr lang="nb-NO" sz="1600" dirty="0"/>
              <a:t>Landbruksforvaltning</a:t>
            </a:r>
          </a:p>
          <a:p>
            <a:pPr algn="l"/>
            <a:r>
              <a:rPr lang="nb-NO" sz="1600" dirty="0"/>
              <a:t>Lokal beredskap</a:t>
            </a:r>
          </a:p>
          <a:p>
            <a:pPr algn="l"/>
            <a:r>
              <a:rPr lang="nb-NO" sz="1600" dirty="0"/>
              <a:t>Sosiale tjenester</a:t>
            </a:r>
          </a:p>
          <a:p>
            <a:pPr algn="l"/>
            <a:r>
              <a:rPr lang="nb-NO" sz="1600" dirty="0"/>
              <a:t>Vann, avløp og renovasjon</a:t>
            </a:r>
            <a:endParaRPr lang="nn-NO" sz="1600" dirty="0"/>
          </a:p>
          <a:p>
            <a:pPr algn="l"/>
            <a:endParaRPr lang="nn-NO" sz="1600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16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69741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728191"/>
          </a:xfrm>
        </p:spPr>
        <p:txBody>
          <a:bodyPr>
            <a:normAutofit/>
          </a:bodyPr>
          <a:lstStyle/>
          <a:p>
            <a:r>
              <a:rPr lang="nb-NO" sz="3200" dirty="0" smtClean="0"/>
              <a:t>KOMMUNAL ORGANISASJON</a:t>
            </a:r>
            <a:endParaRPr lang="nn-NO" sz="3200" dirty="0"/>
          </a:p>
        </p:txBody>
      </p:sp>
      <p:sp>
        <p:nvSpPr>
          <p:cNvPr id="3" name="2 Undertittel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2232248"/>
          </a:xfrm>
        </p:spPr>
        <p:txBody>
          <a:bodyPr>
            <a:normAutofit/>
          </a:bodyPr>
          <a:lstStyle/>
          <a:p>
            <a:pPr algn="l"/>
            <a:r>
              <a:rPr lang="nb-NO" sz="1800" dirty="0" smtClean="0"/>
              <a:t>ADMINISTRASJON/ØKONOMI</a:t>
            </a:r>
          </a:p>
          <a:p>
            <a:pPr algn="l"/>
            <a:r>
              <a:rPr lang="nb-NO" sz="1800" dirty="0" smtClean="0"/>
              <a:t>GRUNNSKULE/BARNEHAGE</a:t>
            </a:r>
          </a:p>
          <a:p>
            <a:pPr algn="l"/>
            <a:r>
              <a:rPr lang="nb-NO" sz="1800" dirty="0" smtClean="0"/>
              <a:t>HELSE/OMSORG</a:t>
            </a:r>
          </a:p>
          <a:p>
            <a:pPr algn="l"/>
            <a:r>
              <a:rPr lang="nb-NO" sz="1800" dirty="0" smtClean="0"/>
              <a:t>TEKNISK/LANDBRUK/NÆRING</a:t>
            </a:r>
          </a:p>
          <a:p>
            <a:pPr algn="l"/>
            <a:endParaRPr lang="nb-NO" sz="1800" dirty="0"/>
          </a:p>
          <a:p>
            <a:pPr algn="l"/>
            <a:r>
              <a:rPr lang="nb-NO" sz="1800" dirty="0" smtClean="0"/>
              <a:t>INTERKOMMUNALE SAMARBEID</a:t>
            </a:r>
            <a:endParaRPr lang="nn-NO" sz="1800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17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01385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ittel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nb-NO" sz="3200" dirty="0" smtClean="0"/>
              <a:t>RISIKO- OG VESENTLEGHEITSVURDERING</a:t>
            </a:r>
            <a:endParaRPr lang="nn-NO" sz="3200" dirty="0"/>
          </a:p>
        </p:txBody>
      </p:sp>
      <p:sp>
        <p:nvSpPr>
          <p:cNvPr id="4" name="3 Plasshaldar for innhald"/>
          <p:cNvSpPr>
            <a:spLocks noGrp="1"/>
          </p:cNvSpPr>
          <p:nvPr>
            <p:ph idx="1"/>
          </p:nvPr>
        </p:nvSpPr>
        <p:spPr>
          <a:xfrm>
            <a:off x="539552" y="1052736"/>
            <a:ext cx="8147248" cy="554461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nb-NO" sz="2400" dirty="0" smtClean="0"/>
              <a:t>KOMMUNAL ORGANISASJON</a:t>
            </a:r>
          </a:p>
          <a:p>
            <a:r>
              <a:rPr lang="nb-NO" sz="2100" dirty="0" smtClean="0"/>
              <a:t>Sektoroverordna variable</a:t>
            </a:r>
          </a:p>
          <a:p>
            <a:pPr lvl="1"/>
            <a:r>
              <a:rPr lang="nb-NO" sz="2000" dirty="0" smtClean="0"/>
              <a:t>Forvaltningsrett/sakshandsaming</a:t>
            </a:r>
          </a:p>
          <a:p>
            <a:pPr lvl="1"/>
            <a:r>
              <a:rPr lang="nb-NO" sz="2000" dirty="0" err="1" smtClean="0"/>
              <a:t>Offentlegheitslov</a:t>
            </a:r>
            <a:endParaRPr lang="nb-NO" sz="2000" dirty="0" smtClean="0"/>
          </a:p>
          <a:p>
            <a:pPr lvl="1"/>
            <a:endParaRPr lang="nb-NO" sz="2000" dirty="0"/>
          </a:p>
          <a:p>
            <a:r>
              <a:rPr lang="nb-NO" sz="2100" dirty="0" smtClean="0"/>
              <a:t>Økonomi/administrasjon</a:t>
            </a:r>
          </a:p>
          <a:p>
            <a:pPr lvl="1"/>
            <a:r>
              <a:rPr lang="nb-NO" sz="2000" dirty="0" smtClean="0"/>
              <a:t>Kommunelov med forskrifter</a:t>
            </a:r>
          </a:p>
          <a:p>
            <a:pPr marL="457200" lvl="1" indent="0">
              <a:buNone/>
            </a:pPr>
            <a:endParaRPr lang="nb-NO" sz="2000" dirty="0" smtClean="0"/>
          </a:p>
          <a:p>
            <a:r>
              <a:rPr lang="nb-NO" sz="2100" dirty="0" smtClean="0"/>
              <a:t>Helse/omsorg</a:t>
            </a:r>
          </a:p>
          <a:p>
            <a:pPr lvl="1"/>
            <a:r>
              <a:rPr lang="nb-NO" sz="2000" dirty="0" err="1" smtClean="0"/>
              <a:t>Spesiallovgjeving</a:t>
            </a:r>
            <a:endParaRPr lang="nb-NO" sz="2000" dirty="0" smtClean="0"/>
          </a:p>
          <a:p>
            <a:pPr marL="457200" lvl="1" indent="0">
              <a:buNone/>
            </a:pPr>
            <a:endParaRPr lang="nb-NO" sz="2000" dirty="0" smtClean="0"/>
          </a:p>
          <a:p>
            <a:r>
              <a:rPr lang="nb-NO" sz="2100" dirty="0" smtClean="0"/>
              <a:t>Skule/oppvekst</a:t>
            </a:r>
          </a:p>
          <a:p>
            <a:pPr lvl="1"/>
            <a:r>
              <a:rPr lang="nb-NO" sz="2000" dirty="0" err="1" smtClean="0"/>
              <a:t>Spesiallovgjeving</a:t>
            </a:r>
            <a:endParaRPr lang="nb-NO" sz="2000" dirty="0" smtClean="0"/>
          </a:p>
          <a:p>
            <a:pPr marL="457200" lvl="1" indent="0">
              <a:buNone/>
            </a:pPr>
            <a:endParaRPr lang="nb-NO" sz="2000" dirty="0" smtClean="0"/>
          </a:p>
          <a:p>
            <a:r>
              <a:rPr lang="nb-NO" sz="2100" dirty="0" smtClean="0"/>
              <a:t>Teknisk/landbruk/næring</a:t>
            </a:r>
          </a:p>
          <a:p>
            <a:pPr lvl="1"/>
            <a:r>
              <a:rPr lang="nb-NO" sz="2000" dirty="0" smtClean="0"/>
              <a:t>Plan- og bygningslov</a:t>
            </a:r>
          </a:p>
          <a:p>
            <a:pPr lvl="1"/>
            <a:r>
              <a:rPr lang="nb-NO" sz="2000" dirty="0" smtClean="0"/>
              <a:t>Landbrukslovgjeving</a:t>
            </a:r>
          </a:p>
          <a:p>
            <a:pPr lvl="1"/>
            <a:r>
              <a:rPr lang="nb-NO" sz="2000" dirty="0" smtClean="0"/>
              <a:t>Fond </a:t>
            </a:r>
          </a:p>
          <a:p>
            <a:pPr marL="0" lvl="1">
              <a:buFont typeface="Arial" panose="020B0604020202020204" pitchFamily="34" charset="0"/>
              <a:buChar char="•"/>
            </a:pPr>
            <a:endParaRPr lang="nb-NO" sz="2000" dirty="0" smtClean="0"/>
          </a:p>
          <a:p>
            <a:pPr marL="0" lvl="1">
              <a:buFont typeface="Arial" panose="020B0604020202020204" pitchFamily="34" charset="0"/>
              <a:buChar char="•"/>
            </a:pPr>
            <a:r>
              <a:rPr lang="nb-NO" sz="2000" dirty="0" err="1" smtClean="0"/>
              <a:t>Kriteriar</a:t>
            </a:r>
            <a:r>
              <a:rPr lang="nb-NO" sz="2000" dirty="0" smtClean="0"/>
              <a:t>:</a:t>
            </a:r>
            <a:r>
              <a:rPr lang="nb-NO" sz="2000" dirty="0"/>
              <a:t>	</a:t>
            </a:r>
          </a:p>
          <a:p>
            <a:pPr marL="457200" lvl="1" indent="0">
              <a:buNone/>
            </a:pPr>
            <a:r>
              <a:rPr lang="nb-NO" sz="2000" dirty="0" err="1" smtClean="0"/>
              <a:t>Tenester</a:t>
            </a:r>
            <a:r>
              <a:rPr lang="nb-NO" sz="2000" dirty="0" smtClean="0"/>
              <a:t> i tråd med regelverk</a:t>
            </a:r>
          </a:p>
          <a:p>
            <a:pPr marL="457200" lvl="1" indent="0">
              <a:buNone/>
            </a:pPr>
            <a:r>
              <a:rPr lang="nb-NO" sz="2000" dirty="0"/>
              <a:t>L</a:t>
            </a:r>
            <a:r>
              <a:rPr lang="nb-NO" sz="2000" dirty="0" smtClean="0"/>
              <a:t>ovverk</a:t>
            </a:r>
          </a:p>
          <a:p>
            <a:pPr marL="457200" lvl="1" indent="0">
              <a:buNone/>
            </a:pPr>
            <a:r>
              <a:rPr lang="nb-NO" sz="2000" dirty="0" smtClean="0"/>
              <a:t>Politiske vedtak/</a:t>
            </a:r>
            <a:r>
              <a:rPr lang="nb-NO" sz="2000" dirty="0" err="1" smtClean="0"/>
              <a:t>føringar</a:t>
            </a:r>
            <a:endParaRPr lang="nb-NO" sz="2000" dirty="0"/>
          </a:p>
          <a:p>
            <a:pPr marL="457200" lvl="1" indent="0">
              <a:buNone/>
            </a:pPr>
            <a:r>
              <a:rPr lang="nb-NO" sz="2000" dirty="0" smtClean="0"/>
              <a:t>			</a:t>
            </a:r>
          </a:p>
          <a:p>
            <a:pPr marL="457200" lvl="1" indent="0">
              <a:buNone/>
            </a:pPr>
            <a:r>
              <a:rPr lang="nb-NO" dirty="0"/>
              <a:t>K</a:t>
            </a:r>
            <a:r>
              <a:rPr lang="nb-NO" dirty="0" smtClean="0"/>
              <a:t>ONTROLLUTVALETS MEINING - SOM FOLKEVALDE</a:t>
            </a:r>
            <a:endParaRPr lang="nn-NO" dirty="0"/>
          </a:p>
        </p:txBody>
      </p:sp>
      <p:sp>
        <p:nvSpPr>
          <p:cNvPr id="7" name="6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18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0481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200" smtClean="0"/>
              <a:t>ETISK PROBLEMSTILLING </a:t>
            </a:r>
            <a:r>
              <a:rPr lang="nb-NO" sz="3200" dirty="0" smtClean="0"/>
              <a:t>FOR KONTROLLØRAR</a:t>
            </a:r>
            <a:endParaRPr lang="nn-NO" sz="3200" dirty="0"/>
          </a:p>
        </p:txBody>
      </p:sp>
      <p:sp>
        <p:nvSpPr>
          <p:cNvPr id="3" name="2 Undertittel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40760" cy="3791272"/>
          </a:xfrm>
        </p:spPr>
        <p:txBody>
          <a:bodyPr/>
          <a:lstStyle/>
          <a:p>
            <a:r>
              <a:rPr lang="nn-NO" dirty="0"/>
              <a:t>Kvifor ser du flisa i auget til bror din, men bjelken i ditt eige auge merkar du ikkje? </a:t>
            </a:r>
            <a:endParaRPr lang="nn-NO" dirty="0" smtClean="0"/>
          </a:p>
          <a:p>
            <a:pPr algn="l"/>
            <a:r>
              <a:rPr lang="nb-NO" sz="1000" dirty="0" smtClean="0"/>
              <a:t>Matteus 7.3</a:t>
            </a:r>
            <a:endParaRPr lang="nn-NO" sz="1000" dirty="0" smtClean="0"/>
          </a:p>
          <a:p>
            <a:endParaRPr lang="nn-NO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19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2555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Bilet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69" y="2747961"/>
            <a:ext cx="7286625" cy="1362075"/>
          </a:xfrm>
          <a:prstGeom prst="rect">
            <a:avLst/>
          </a:prstGeom>
        </p:spPr>
      </p:pic>
      <p:sp>
        <p:nvSpPr>
          <p:cNvPr id="3" name="2 TekstSylinder"/>
          <p:cNvSpPr txBox="1"/>
          <p:nvPr/>
        </p:nvSpPr>
        <p:spPr>
          <a:xfrm>
            <a:off x="836321" y="3949743"/>
            <a:ext cx="99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SEL</a:t>
            </a:r>
            <a:endParaRPr lang="nn-NO" dirty="0"/>
          </a:p>
        </p:txBody>
      </p:sp>
      <p:sp>
        <p:nvSpPr>
          <p:cNvPr id="4" name="3 TekstSylinder"/>
          <p:cNvSpPr txBox="1"/>
          <p:nvPr/>
        </p:nvSpPr>
        <p:spPr>
          <a:xfrm>
            <a:off x="2195736" y="3949743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DOVRE</a:t>
            </a:r>
            <a:endParaRPr lang="nn-NO" dirty="0"/>
          </a:p>
        </p:txBody>
      </p:sp>
      <p:sp>
        <p:nvSpPr>
          <p:cNvPr id="5" name="4 TekstSylinder"/>
          <p:cNvSpPr txBox="1"/>
          <p:nvPr/>
        </p:nvSpPr>
        <p:spPr>
          <a:xfrm>
            <a:off x="3415348" y="3927019"/>
            <a:ext cx="724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LESJA</a:t>
            </a:r>
            <a:endParaRPr lang="nn-NO" dirty="0"/>
          </a:p>
        </p:txBody>
      </p:sp>
      <p:sp>
        <p:nvSpPr>
          <p:cNvPr id="7" name="6 TekstSylinder"/>
          <p:cNvSpPr txBox="1"/>
          <p:nvPr/>
        </p:nvSpPr>
        <p:spPr>
          <a:xfrm>
            <a:off x="4479881" y="3949743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SKJÅK</a:t>
            </a:r>
            <a:endParaRPr lang="nn-NO" dirty="0"/>
          </a:p>
        </p:txBody>
      </p:sp>
      <p:sp>
        <p:nvSpPr>
          <p:cNvPr id="8" name="7 TekstSylinder"/>
          <p:cNvSpPr txBox="1"/>
          <p:nvPr/>
        </p:nvSpPr>
        <p:spPr>
          <a:xfrm>
            <a:off x="5909732" y="3949743"/>
            <a:ext cx="678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LOM</a:t>
            </a:r>
            <a:endParaRPr lang="nn-NO" dirty="0"/>
          </a:p>
        </p:txBody>
      </p:sp>
      <p:sp>
        <p:nvSpPr>
          <p:cNvPr id="9" name="8 TekstSylinder"/>
          <p:cNvSpPr txBox="1"/>
          <p:nvPr/>
        </p:nvSpPr>
        <p:spPr>
          <a:xfrm>
            <a:off x="7164288" y="3949743"/>
            <a:ext cx="814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VÅGÅ</a:t>
            </a:r>
            <a:endParaRPr lang="nn-NO" dirty="0"/>
          </a:p>
        </p:txBody>
      </p:sp>
      <p:sp>
        <p:nvSpPr>
          <p:cNvPr id="10" name="9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2</a:t>
            </a:fld>
            <a:endParaRPr lang="nn-NO"/>
          </a:p>
        </p:txBody>
      </p:sp>
      <p:sp>
        <p:nvSpPr>
          <p:cNvPr id="11" name="10 TekstSylinder"/>
          <p:cNvSpPr txBox="1"/>
          <p:nvPr/>
        </p:nvSpPr>
        <p:spPr>
          <a:xfrm>
            <a:off x="539551" y="4909133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Samarbeid</a:t>
            </a:r>
            <a:r>
              <a:rPr lang="nb-NO" dirty="0"/>
              <a:t> </a:t>
            </a:r>
            <a:r>
              <a:rPr lang="nb-NO" dirty="0" smtClean="0"/>
              <a:t>6 </a:t>
            </a:r>
            <a:r>
              <a:rPr lang="nb-NO" dirty="0" err="1" smtClean="0"/>
              <a:t>kommunar</a:t>
            </a:r>
            <a:endParaRPr lang="nb-NO" dirty="0" smtClean="0"/>
          </a:p>
          <a:p>
            <a:r>
              <a:rPr lang="nb-NO" dirty="0" smtClean="0"/>
              <a:t>18500 </a:t>
            </a:r>
            <a:r>
              <a:rPr lang="nb-NO" dirty="0" err="1" smtClean="0"/>
              <a:t>innbyggjarar</a:t>
            </a:r>
            <a:r>
              <a:rPr lang="nb-NO" dirty="0" smtClean="0"/>
              <a:t> pr. 1.1.19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50921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008111"/>
          </a:xfrm>
        </p:spPr>
        <p:txBody>
          <a:bodyPr/>
          <a:lstStyle/>
          <a:p>
            <a:r>
              <a:rPr lang="nb-NO" dirty="0" smtClean="0"/>
              <a:t>SKNG</a:t>
            </a:r>
            <a:endParaRPr lang="nn-NO" dirty="0"/>
          </a:p>
        </p:txBody>
      </p:sp>
      <p:sp>
        <p:nvSpPr>
          <p:cNvPr id="3" name="2 Undertittel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</p:spPr>
        <p:txBody>
          <a:bodyPr>
            <a:normAutofit/>
          </a:bodyPr>
          <a:lstStyle/>
          <a:p>
            <a:pPr algn="l"/>
            <a:r>
              <a:rPr lang="nb-NO" sz="1800" dirty="0" smtClean="0"/>
              <a:t>100 % STILLING – EN PERSON</a:t>
            </a:r>
          </a:p>
          <a:p>
            <a:pPr algn="l"/>
            <a:endParaRPr lang="nb-NO" sz="1800" dirty="0"/>
          </a:p>
          <a:p>
            <a:pPr algn="l"/>
            <a:r>
              <a:rPr lang="nb-NO" sz="1800" dirty="0" smtClean="0"/>
              <a:t>BEDRIFTSØKONOM BI</a:t>
            </a:r>
          </a:p>
          <a:p>
            <a:pPr algn="l"/>
            <a:r>
              <a:rPr lang="nb-NO" sz="1800" dirty="0" smtClean="0"/>
              <a:t>BACHELOR MED FORDYPNING JURIDISKE FAG</a:t>
            </a:r>
          </a:p>
          <a:p>
            <a:pPr algn="l"/>
            <a:r>
              <a:rPr lang="nb-NO" sz="1800" dirty="0" smtClean="0"/>
              <a:t>MPA MED FORDYPNING OFFENTLIG ØKONOMI</a:t>
            </a:r>
          </a:p>
          <a:p>
            <a:pPr algn="l"/>
            <a:endParaRPr lang="nb-NO" sz="1800" dirty="0" smtClean="0"/>
          </a:p>
          <a:p>
            <a:pPr algn="l"/>
            <a:endParaRPr lang="nn-NO" sz="1400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92347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OPPLYSNING/INFORMASJON</a:t>
            </a:r>
            <a:br>
              <a:rPr lang="nb-NO" dirty="0"/>
            </a:br>
            <a:endParaRPr lang="nn-NO" dirty="0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skng.no </a:t>
            </a:r>
            <a:r>
              <a:rPr lang="nb-NO" sz="2400" dirty="0"/>
              <a:t>(</a:t>
            </a:r>
            <a:r>
              <a:rPr lang="nn-NO" sz="2400" dirty="0">
                <a:hlinkClick r:id="rId3"/>
              </a:rPr>
              <a:t>http://www.nord-gudbrandsdal.no/</a:t>
            </a:r>
            <a:r>
              <a:rPr lang="nn-NO" sz="2400" dirty="0" err="1">
                <a:hlinkClick r:id="rId3"/>
              </a:rPr>
              <a:t>skng</a:t>
            </a:r>
            <a:r>
              <a:rPr lang="nn-NO" sz="2400" dirty="0"/>
              <a:t>)</a:t>
            </a:r>
          </a:p>
          <a:p>
            <a:r>
              <a:rPr lang="nb-NO" dirty="0" err="1" smtClean="0"/>
              <a:t>Facebook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Saksdokument og faginformasjon</a:t>
            </a:r>
            <a:endParaRPr lang="nb-NO" dirty="0"/>
          </a:p>
          <a:p>
            <a:endParaRPr lang="nn-NO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81681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5</a:t>
            </a:fld>
            <a:endParaRPr lang="nn-NO"/>
          </a:p>
        </p:txBody>
      </p:sp>
      <p:pic>
        <p:nvPicPr>
          <p:cNvPr id="3" name="Plassholder for innhold 3">
            <a:extLst>
              <a:ext uri="{FF2B5EF4-FFF2-40B4-BE49-F238E27FC236}">
                <a16:creationId xmlns:a16="http://schemas.microsoft.com/office/drawing/2014/main" id="{2D3449EF-3564-4EB6-8D26-22E92D43AF36}"/>
              </a:ext>
            </a:extLst>
          </p:cNvPr>
          <p:cNvPicPr>
            <a:picLocks noGrp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062163"/>
            <a:ext cx="74295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8250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smtClean="0"/>
              <a:t>Bestiller – utfører – modell (NPM</a:t>
            </a:r>
            <a:r>
              <a:rPr lang="nb-NO" sz="2400" dirty="0" smtClean="0"/>
              <a:t>)</a:t>
            </a:r>
          </a:p>
          <a:p>
            <a:r>
              <a:rPr lang="nb-NO" sz="2400" dirty="0" smtClean="0"/>
              <a:t>Konkurranse</a:t>
            </a:r>
          </a:p>
          <a:p>
            <a:r>
              <a:rPr lang="nb-NO" sz="2400" dirty="0" smtClean="0"/>
              <a:t>Alternative </a:t>
            </a:r>
            <a:r>
              <a:rPr lang="nb-NO" sz="2400" dirty="0" err="1" smtClean="0"/>
              <a:t>revisjonsordningar</a:t>
            </a:r>
            <a:endParaRPr lang="nb-NO" sz="2400" dirty="0" smtClean="0"/>
          </a:p>
          <a:p>
            <a:pPr lvl="1"/>
            <a:r>
              <a:rPr lang="nb-NO" sz="2000" dirty="0" smtClean="0"/>
              <a:t>Kommunalt ansatt</a:t>
            </a:r>
          </a:p>
          <a:p>
            <a:pPr lvl="1"/>
            <a:r>
              <a:rPr lang="nb-NO" sz="2000" dirty="0" smtClean="0"/>
              <a:t>Interkommunalt samarbeid</a:t>
            </a:r>
          </a:p>
          <a:p>
            <a:pPr lvl="1"/>
            <a:r>
              <a:rPr lang="nb-NO" sz="2000" dirty="0" smtClean="0"/>
              <a:t>Private</a:t>
            </a:r>
          </a:p>
          <a:p>
            <a:r>
              <a:rPr lang="nb-NO" sz="2400" dirty="0" smtClean="0"/>
              <a:t>Kan bruke forskjellige</a:t>
            </a:r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6</a:t>
            </a:fld>
            <a:endParaRPr lang="nn-NO"/>
          </a:p>
        </p:txBody>
      </p:sp>
      <p:sp>
        <p:nvSpPr>
          <p:cNvPr id="5" name="4 Tittel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BESTILLERFUNKSJON</a:t>
            </a:r>
            <a:endParaRPr lang="nn-NO" sz="3600" dirty="0"/>
          </a:p>
        </p:txBody>
      </p:sp>
    </p:spTree>
    <p:extLst>
      <p:ext uri="{BB962C8B-B14F-4D97-AF65-F5344CB8AC3E}">
        <p14:creationId xmlns:p14="http://schemas.microsoft.com/office/powerpoint/2010/main" val="41821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Undertittel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6768752" cy="525658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/>
              <a:t>Direkte underordna/</a:t>
            </a:r>
            <a:r>
              <a:rPr lang="nb-NO" sz="2400" dirty="0" err="1" smtClean="0"/>
              <a:t>instruerast</a:t>
            </a:r>
            <a:r>
              <a:rPr lang="nb-NO" sz="2400" dirty="0" smtClean="0"/>
              <a:t> av </a:t>
            </a:r>
            <a:r>
              <a:rPr lang="nb-NO" sz="2400" dirty="0" err="1" smtClean="0"/>
              <a:t>utvalet</a:t>
            </a:r>
            <a:endParaRPr lang="nb-NO" sz="24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/>
              <a:t>Uavhengig av kommuneadministrasjonen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/>
              <a:t>Utgreie saker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/>
              <a:t>Sjå til at KU-vedtak blir iverksett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/>
              <a:t>Budsjettforslag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/>
              <a:t>Praktisk tilrettelegging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/>
              <a:t>Kommunikasjon med</a:t>
            </a:r>
          </a:p>
          <a:p>
            <a:pPr algn="l"/>
            <a:r>
              <a:rPr lang="nb-NO" sz="2400" dirty="0"/>
              <a:t>	</a:t>
            </a:r>
            <a:r>
              <a:rPr lang="nb-NO" sz="2400" dirty="0" smtClean="0"/>
              <a:t>- Kommunestyret</a:t>
            </a:r>
          </a:p>
          <a:p>
            <a:pPr algn="l"/>
            <a:r>
              <a:rPr lang="nb-NO" sz="2400" dirty="0"/>
              <a:t>	</a:t>
            </a:r>
            <a:r>
              <a:rPr lang="nb-NO" sz="2400" dirty="0" smtClean="0"/>
              <a:t>- Rådmannen</a:t>
            </a:r>
          </a:p>
          <a:p>
            <a:pPr algn="l"/>
            <a:r>
              <a:rPr lang="nb-NO" sz="2400" dirty="0"/>
              <a:t>	</a:t>
            </a:r>
            <a:r>
              <a:rPr lang="nb-NO" sz="2400" dirty="0" smtClean="0"/>
              <a:t>- Revisor</a:t>
            </a:r>
          </a:p>
          <a:p>
            <a:pPr algn="l"/>
            <a:r>
              <a:rPr lang="nb-NO" sz="2400" dirty="0"/>
              <a:t>	</a:t>
            </a:r>
            <a:r>
              <a:rPr lang="nb-NO" sz="2400" dirty="0" smtClean="0"/>
              <a:t>- Fylkesmannen</a:t>
            </a:r>
          </a:p>
          <a:p>
            <a:pPr algn="l"/>
            <a:endParaRPr lang="nn-NO" sz="2400" dirty="0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7</a:t>
            </a:fld>
            <a:endParaRPr lang="nn-NO" dirty="0"/>
          </a:p>
        </p:txBody>
      </p:sp>
      <p:sp>
        <p:nvSpPr>
          <p:cNvPr id="5" name="1 Tittel"/>
          <p:cNvSpPr>
            <a:spLocks noGrp="1"/>
          </p:cNvSpPr>
          <p:nvPr>
            <p:ph type="ctrTitle"/>
          </p:nvPr>
        </p:nvSpPr>
        <p:spPr>
          <a:xfrm>
            <a:off x="683568" y="980729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nb-NO" sz="3200" dirty="0" smtClean="0"/>
              <a:t>SEKRETARIATET</a:t>
            </a:r>
            <a:endParaRPr lang="nn-NO" sz="3200" dirty="0"/>
          </a:p>
        </p:txBody>
      </p:sp>
    </p:spTree>
    <p:extLst>
      <p:ext uri="{BB962C8B-B14F-4D97-AF65-F5344CB8AC3E}">
        <p14:creationId xmlns:p14="http://schemas.microsoft.com/office/powerpoint/2010/main" val="2497033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ittel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6447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KONTROLLUTVAL</a:t>
            </a:r>
            <a:endParaRPr lang="nn-NO" dirty="0"/>
          </a:p>
        </p:txBody>
      </p:sp>
      <p:sp>
        <p:nvSpPr>
          <p:cNvPr id="4" name="3 Undertittel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2304256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/>
              <a:t>VALT AV KOMMUNESTYRET SJØLV</a:t>
            </a:r>
            <a:endParaRPr lang="nb-NO" sz="20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b-NO" sz="2000" dirty="0" smtClean="0"/>
              <a:t>FORMANN – MØTE OG TALERETT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/>
              <a:t>EKSKLUSIVT </a:t>
            </a:r>
            <a:r>
              <a:rPr lang="nb-NO" sz="1400" dirty="0" smtClean="0"/>
              <a:t>(eller </a:t>
            </a:r>
            <a:r>
              <a:rPr lang="nb-NO" sz="1400" dirty="0" err="1" smtClean="0"/>
              <a:t>ekskluderande</a:t>
            </a:r>
            <a:r>
              <a:rPr lang="nb-NO" sz="1400" dirty="0" smtClean="0"/>
              <a:t>?) </a:t>
            </a:r>
            <a:r>
              <a:rPr lang="nb-NO" sz="2400" dirty="0" smtClean="0">
                <a:latin typeface="+mj-lt"/>
              </a:rPr>
              <a:t>- </a:t>
            </a:r>
            <a:r>
              <a:rPr lang="nb-NO" sz="2400" dirty="0" smtClean="0"/>
              <a:t> IKKJE ANDRE UTVAL        				eller ANSATTE</a:t>
            </a:r>
            <a:endParaRPr lang="nb-NO" sz="1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/>
              <a:t>ORDFØRAR – MØTE OG TALERETT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/>
              <a:t>REVISOR – MØTE OG TALERETT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b-NO" sz="2400" dirty="0"/>
          </a:p>
          <a:p>
            <a:r>
              <a:rPr lang="nb-NO" sz="3100" dirty="0" smtClean="0"/>
              <a:t>OPNE MØTE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n-NO" dirty="0"/>
          </a:p>
        </p:txBody>
      </p:sp>
      <p:sp>
        <p:nvSpPr>
          <p:cNvPr id="2" name="1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877550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it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ARBEIDSOPPGAVER</a:t>
            </a:r>
            <a:endParaRPr lang="nn-NO" dirty="0"/>
          </a:p>
        </p:txBody>
      </p:sp>
      <p:sp>
        <p:nvSpPr>
          <p:cNvPr id="3" name="2 Plasshaldar for innhald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err="1" smtClean="0"/>
              <a:t>Definerast</a:t>
            </a:r>
            <a:r>
              <a:rPr lang="nb-NO" dirty="0" smtClean="0"/>
              <a:t> etter kommunelova § 23.2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* </a:t>
            </a:r>
            <a:r>
              <a:rPr lang="nb-NO" sz="2400" dirty="0" smtClean="0"/>
              <a:t>presisert i forskrifter</a:t>
            </a:r>
          </a:p>
          <a:p>
            <a:pPr marL="0" indent="0">
              <a:buNone/>
            </a:pPr>
            <a:r>
              <a:rPr lang="nb-NO" sz="2400" dirty="0" smtClean="0"/>
              <a:t>«På-se-ansvar»</a:t>
            </a:r>
            <a:endParaRPr lang="nb-NO" sz="2400" dirty="0"/>
          </a:p>
          <a:p>
            <a:r>
              <a:rPr lang="nb-NO" sz="2400" dirty="0" smtClean="0"/>
              <a:t>Regnskapsrevisjon</a:t>
            </a:r>
          </a:p>
          <a:p>
            <a:pPr lvl="1"/>
            <a:r>
              <a:rPr lang="nb-NO" sz="2000" dirty="0" smtClean="0"/>
              <a:t>Uttale til kommunestyret om </a:t>
            </a:r>
            <a:r>
              <a:rPr lang="nb-NO" sz="2000" dirty="0" err="1" smtClean="0"/>
              <a:t>årsrekneskapen</a:t>
            </a:r>
            <a:endParaRPr lang="nb-NO" sz="2000" dirty="0" smtClean="0"/>
          </a:p>
          <a:p>
            <a:pPr lvl="1"/>
            <a:r>
              <a:rPr lang="nb-NO" sz="2000" dirty="0" smtClean="0"/>
              <a:t>Revisor </a:t>
            </a:r>
            <a:r>
              <a:rPr lang="nb-NO" sz="2000" dirty="0" err="1" smtClean="0"/>
              <a:t>orienterar</a:t>
            </a:r>
            <a:r>
              <a:rPr lang="nb-NO" sz="2000" dirty="0" smtClean="0"/>
              <a:t> om revisjonsarbeidet</a:t>
            </a:r>
          </a:p>
          <a:p>
            <a:r>
              <a:rPr lang="nb-NO" sz="2400" dirty="0" smtClean="0"/>
              <a:t>Forvaltning i samsvar med</a:t>
            </a:r>
          </a:p>
          <a:p>
            <a:pPr lvl="1"/>
            <a:r>
              <a:rPr lang="nb-NO" sz="1600" dirty="0" err="1" smtClean="0"/>
              <a:t>Gjeldande</a:t>
            </a:r>
            <a:r>
              <a:rPr lang="nb-NO" sz="1600" dirty="0" smtClean="0"/>
              <a:t> </a:t>
            </a:r>
            <a:r>
              <a:rPr lang="nb-NO" sz="1600" dirty="0" err="1" smtClean="0"/>
              <a:t>bestemmelsar</a:t>
            </a:r>
            <a:endParaRPr lang="nb-NO" sz="1600" dirty="0" smtClean="0"/>
          </a:p>
          <a:p>
            <a:pPr lvl="1"/>
            <a:r>
              <a:rPr lang="nb-NO" sz="1600" dirty="0" smtClean="0"/>
              <a:t>Vedtak</a:t>
            </a:r>
          </a:p>
          <a:p>
            <a:r>
              <a:rPr lang="nb-NO" sz="2400" dirty="0" smtClean="0"/>
              <a:t>Forvaltningsrevisjon</a:t>
            </a:r>
          </a:p>
          <a:p>
            <a:r>
              <a:rPr lang="nb-NO" sz="2400" dirty="0" err="1" smtClean="0"/>
              <a:t>Eigarskapskontroll</a:t>
            </a:r>
            <a:endParaRPr lang="nb-NO" sz="2400" dirty="0" smtClean="0"/>
          </a:p>
          <a:p>
            <a:r>
              <a:rPr lang="nb-NO" sz="2400" dirty="0" err="1" smtClean="0"/>
              <a:t>Oppfylging</a:t>
            </a:r>
            <a:r>
              <a:rPr lang="nb-NO" sz="2400" dirty="0" smtClean="0"/>
              <a:t> vedtak etter revisjon</a:t>
            </a:r>
          </a:p>
          <a:p>
            <a:endParaRPr lang="nb-NO" sz="2400" dirty="0" smtClean="0"/>
          </a:p>
          <a:p>
            <a:pPr marL="0" indent="0">
              <a:buNone/>
            </a:pPr>
            <a:endParaRPr lang="nn-NO" dirty="0"/>
          </a:p>
        </p:txBody>
      </p:sp>
      <p:sp>
        <p:nvSpPr>
          <p:cNvPr id="5" name="4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6FD7-DCE6-4EF6-9A37-57C34587032E}" type="slidenum">
              <a:rPr lang="nn-NO" smtClean="0"/>
              <a:t>9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20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5645</TotalTime>
  <Words>1208</Words>
  <Application>Microsoft Office PowerPoint</Application>
  <PresentationFormat>Skjermframsyning (4:3)</PresentationFormat>
  <Paragraphs>351</Paragraphs>
  <Slides>19</Slides>
  <Notes>19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19</vt:i4>
      </vt:variant>
    </vt:vector>
  </HeadingPairs>
  <TitlesOfParts>
    <vt:vector size="25" baseType="lpstr">
      <vt:lpstr>Arial</vt:lpstr>
      <vt:lpstr>Batang</vt:lpstr>
      <vt:lpstr>Calibri</vt:lpstr>
      <vt:lpstr>Tahoma</vt:lpstr>
      <vt:lpstr>Times New Roman</vt:lpstr>
      <vt:lpstr>Office-tema</vt:lpstr>
      <vt:lpstr>ARBEID I  KONTROLLUTVAL </vt:lpstr>
      <vt:lpstr>PowerPoint-presentasjon</vt:lpstr>
      <vt:lpstr>SKNG</vt:lpstr>
      <vt:lpstr>OPPLYSNING/INFORMASJON </vt:lpstr>
      <vt:lpstr>PowerPoint-presentasjon</vt:lpstr>
      <vt:lpstr>BESTILLERFUNKSJON</vt:lpstr>
      <vt:lpstr>SEKRETARIATET</vt:lpstr>
      <vt:lpstr>KONTROLLUTVAL</vt:lpstr>
      <vt:lpstr>ARBEIDSOPPGAVER</vt:lpstr>
      <vt:lpstr>FULLMAKTER</vt:lpstr>
      <vt:lpstr>NIVÅ </vt:lpstr>
      <vt:lpstr>AVGRENSNING - POLITIKK</vt:lpstr>
      <vt:lpstr>KONTROLL OG TILSYN</vt:lpstr>
      <vt:lpstr>FASTE SAKER</vt:lpstr>
      <vt:lpstr>PowerPoint-presentasjon</vt:lpstr>
      <vt:lpstr>KOMMUNALE OPPGÅVER</vt:lpstr>
      <vt:lpstr>KOMMUNAL ORGANISASJON</vt:lpstr>
      <vt:lpstr>RISIKO- OG VESENTLEGHEITSVURDERING</vt:lpstr>
      <vt:lpstr>ETISK PROBLEMSTILLING FOR KONTROLLØRAR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PRESENTASJON AV YRKE</dc:title>
  <dc:creator>Sørhage, Morten</dc:creator>
  <cp:lastModifiedBy>Sørhage, Morten</cp:lastModifiedBy>
  <cp:revision>276</cp:revision>
  <cp:lastPrinted>2019-11-11T06:54:38Z</cp:lastPrinted>
  <dcterms:created xsi:type="dcterms:W3CDTF">2015-03-17T11:43:42Z</dcterms:created>
  <dcterms:modified xsi:type="dcterms:W3CDTF">2019-11-18T13:59:36Z</dcterms:modified>
</cp:coreProperties>
</file>