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8" r:id="rId4"/>
    <p:sldId id="273" r:id="rId5"/>
    <p:sldId id="270" r:id="rId6"/>
    <p:sldId id="272" r:id="rId7"/>
    <p:sldId id="274" r:id="rId8"/>
    <p:sldId id="276" r:id="rId9"/>
    <p:sldId id="260" r:id="rId10"/>
    <p:sldId id="277" r:id="rId11"/>
    <p:sldId id="278" r:id="rId1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5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92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45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89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19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933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35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732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6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93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15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74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4AF4-961A-44CA-AB13-0D80E0984841}" type="datetimeFigureOut">
              <a:rPr lang="nb-NO" smtClean="0"/>
              <a:t>20.11.2019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5D65-04B1-4D80-AF14-402F40366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0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</a:t>
            </a:r>
            <a:r>
              <a:rPr lang="nb-NO" dirty="0" smtClean="0"/>
              <a:t>kommunelov			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§ </a:t>
            </a:r>
            <a:r>
              <a:rPr lang="nb-NO" b="1" dirty="0" smtClean="0"/>
              <a:t>25 </a:t>
            </a:r>
            <a:r>
              <a:rPr lang="nb-NO" b="1" i="1" dirty="0" smtClean="0"/>
              <a:t>Internkontroll </a:t>
            </a:r>
            <a:r>
              <a:rPr lang="nb-NO" b="1" i="1" dirty="0"/>
              <a:t>i kommunen og fylkeskommunen</a:t>
            </a:r>
            <a:endParaRPr lang="nb-NO" dirty="0"/>
          </a:p>
          <a:p>
            <a:r>
              <a:rPr lang="nb-NO" dirty="0" err="1" smtClean="0"/>
              <a:t>Kommunar</a:t>
            </a:r>
            <a:r>
              <a:rPr lang="nb-NO" dirty="0" smtClean="0"/>
              <a:t> skal </a:t>
            </a:r>
            <a:r>
              <a:rPr lang="nb-NO" dirty="0"/>
              <a:t>ha internkontroll med </a:t>
            </a:r>
            <a:r>
              <a:rPr lang="nb-NO" dirty="0" smtClean="0"/>
              <a:t>administrasjonen si </a:t>
            </a:r>
            <a:r>
              <a:rPr lang="nb-NO" dirty="0" err="1" smtClean="0"/>
              <a:t>verksemd</a:t>
            </a:r>
            <a:r>
              <a:rPr lang="nb-NO" dirty="0" smtClean="0"/>
              <a:t> for </a:t>
            </a:r>
            <a:r>
              <a:rPr lang="nb-NO" dirty="0"/>
              <a:t>å sikre at lover og forskrifter </a:t>
            </a:r>
            <a:r>
              <a:rPr lang="nb-NO" dirty="0" smtClean="0"/>
              <a:t>blir </a:t>
            </a:r>
            <a:r>
              <a:rPr lang="nb-NO" dirty="0" err="1" smtClean="0"/>
              <a:t>følgd</a:t>
            </a:r>
            <a:r>
              <a:rPr lang="nb-NO" dirty="0" smtClean="0"/>
              <a:t> </a:t>
            </a:r>
          </a:p>
          <a:p>
            <a:r>
              <a:rPr lang="nb-NO" dirty="0" smtClean="0"/>
              <a:t>Kommunedirektøren er </a:t>
            </a:r>
            <a:r>
              <a:rPr lang="nb-NO" dirty="0" err="1" smtClean="0"/>
              <a:t>ansvarleg</a:t>
            </a:r>
            <a:endParaRPr lang="nb-NO" dirty="0" smtClean="0"/>
          </a:p>
          <a:p>
            <a:r>
              <a:rPr lang="nb-NO" dirty="0" smtClean="0"/>
              <a:t>Systematisk og tilpassa </a:t>
            </a:r>
            <a:r>
              <a:rPr lang="nb-NO" dirty="0" err="1" smtClean="0"/>
              <a:t>verksemda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Rapportere til kommunestyre om internkontroll </a:t>
            </a:r>
            <a:r>
              <a:rPr lang="nb-NO" dirty="0" err="1" smtClean="0"/>
              <a:t>ein</a:t>
            </a:r>
            <a:r>
              <a:rPr lang="nb-NO" dirty="0" smtClean="0"/>
              <a:t> gong pr. år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250" y="2826614"/>
            <a:ext cx="1324677" cy="17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196" y="289713"/>
            <a:ext cx="8352878" cy="62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377" y="228938"/>
            <a:ext cx="8838748" cy="66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53935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Internkontroll </a:t>
            </a:r>
            <a:r>
              <a:rPr lang="nb-NO" dirty="0" smtClean="0"/>
              <a:t>er </a:t>
            </a:r>
            <a:r>
              <a:rPr lang="nb-NO" dirty="0" err="1" smtClean="0"/>
              <a:t>ein</a:t>
            </a:r>
            <a:r>
              <a:rPr lang="nb-NO" dirty="0" smtClean="0"/>
              <a:t> viktig del av kommunen sin eigenkontroll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069125"/>
            <a:ext cx="9144000" cy="3449369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 smtClean="0"/>
              <a:t>Det vil </a:t>
            </a:r>
            <a:r>
              <a:rPr lang="nb-NO" dirty="0" err="1" smtClean="0"/>
              <a:t>seie</a:t>
            </a:r>
            <a:r>
              <a:rPr lang="nb-NO" dirty="0" smtClean="0"/>
              <a:t> at kommunen har ansvar for å </a:t>
            </a:r>
            <a:r>
              <a:rPr lang="nb-NO" dirty="0" err="1" smtClean="0"/>
              <a:t>halde</a:t>
            </a:r>
            <a:r>
              <a:rPr lang="nb-NO" dirty="0" smtClean="0"/>
              <a:t> orden i eiga hus og ha </a:t>
            </a:r>
            <a:r>
              <a:rPr lang="nb-NO" dirty="0" err="1" smtClean="0"/>
              <a:t>ein</a:t>
            </a:r>
            <a:r>
              <a:rPr lang="nb-NO" dirty="0" smtClean="0"/>
              <a:t> «betryggende kontroll».</a:t>
            </a:r>
          </a:p>
          <a:p>
            <a:endParaRPr lang="nb-NO" dirty="0"/>
          </a:p>
          <a:p>
            <a:pPr lvl="1"/>
            <a:r>
              <a:rPr lang="nb-NO" dirty="0"/>
              <a:t>Avheng av kva for </a:t>
            </a:r>
            <a:r>
              <a:rPr lang="nb-NO" dirty="0" err="1">
                <a:solidFill>
                  <a:schemeClr val="accent1"/>
                </a:solidFill>
              </a:rPr>
              <a:t>utfordringar</a:t>
            </a:r>
            <a:r>
              <a:rPr lang="nb-NO" dirty="0"/>
              <a:t> kommunen har</a:t>
            </a:r>
          </a:p>
          <a:p>
            <a:pPr lvl="1"/>
            <a:r>
              <a:rPr lang="nb-NO" dirty="0"/>
              <a:t>Avheng av kor stor </a:t>
            </a:r>
            <a:r>
              <a:rPr lang="nb-NO" dirty="0">
                <a:solidFill>
                  <a:srgbClr val="0070C0"/>
                </a:solidFill>
              </a:rPr>
              <a:t>risiko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er villig til å akseptere</a:t>
            </a:r>
          </a:p>
          <a:p>
            <a:pPr lvl="1"/>
            <a:endParaRPr lang="nb-NO" dirty="0"/>
          </a:p>
          <a:p>
            <a:r>
              <a:rPr lang="nb-NO" dirty="0"/>
              <a:t>Det er i stor grad </a:t>
            </a:r>
            <a:r>
              <a:rPr lang="nb-NO" dirty="0" err="1"/>
              <a:t>eit</a:t>
            </a:r>
            <a:r>
              <a:rPr lang="nb-NO" dirty="0"/>
              <a:t> kommunalt val å </a:t>
            </a:r>
            <a:r>
              <a:rPr lang="nb-NO" dirty="0" err="1"/>
              <a:t>avgjere</a:t>
            </a:r>
            <a:r>
              <a:rPr lang="nb-NO" dirty="0"/>
              <a:t> kva det vil </a:t>
            </a:r>
            <a:r>
              <a:rPr lang="nb-NO" dirty="0" err="1"/>
              <a:t>seie</a:t>
            </a:r>
            <a:r>
              <a:rPr lang="nb-NO" dirty="0"/>
              <a:t> å ha «betryggende kontroll», men det bør </a:t>
            </a:r>
            <a:r>
              <a:rPr lang="nb-NO" dirty="0" err="1"/>
              <a:t>vere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bevisst val.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20" y="3856776"/>
            <a:ext cx="1995640" cy="16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</a:t>
            </a:r>
            <a:r>
              <a:rPr lang="nb-NO" dirty="0" err="1" smtClean="0"/>
              <a:t>handlar</a:t>
            </a:r>
            <a:r>
              <a:rPr lang="nb-NO" dirty="0" smtClean="0"/>
              <a:t> internkontroll om?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Heilheitleg</a:t>
            </a:r>
            <a:r>
              <a:rPr lang="nb-NO" dirty="0" smtClean="0"/>
              <a:t> styring og utvikling mot </a:t>
            </a:r>
            <a:r>
              <a:rPr lang="nb-NO" dirty="0" err="1" smtClean="0"/>
              <a:t>vedtekne</a:t>
            </a:r>
            <a:r>
              <a:rPr lang="nb-NO" dirty="0" smtClean="0"/>
              <a:t> mål</a:t>
            </a:r>
          </a:p>
          <a:p>
            <a:endParaRPr lang="nb-NO" dirty="0" smtClean="0"/>
          </a:p>
          <a:p>
            <a:r>
              <a:rPr lang="nb-NO" dirty="0" smtClean="0"/>
              <a:t>Kvalitet og effektivitet; </a:t>
            </a:r>
          </a:p>
          <a:p>
            <a:pPr lvl="1"/>
            <a:r>
              <a:rPr lang="nb-NO" dirty="0" smtClean="0"/>
              <a:t>Tilfredse </a:t>
            </a:r>
            <a:r>
              <a:rPr lang="nb-NO" dirty="0" err="1" smtClean="0"/>
              <a:t>brukarar</a:t>
            </a:r>
            <a:r>
              <a:rPr lang="nb-NO" dirty="0" smtClean="0"/>
              <a:t> og </a:t>
            </a:r>
            <a:r>
              <a:rPr lang="nb-NO" dirty="0" err="1" smtClean="0"/>
              <a:t>innbyggjarar</a:t>
            </a:r>
            <a:r>
              <a:rPr lang="nb-NO" dirty="0" smtClean="0"/>
              <a:t>			</a:t>
            </a:r>
            <a:endParaRPr lang="nb-NO" dirty="0" smtClean="0"/>
          </a:p>
          <a:p>
            <a:pPr lvl="1"/>
            <a:r>
              <a:rPr lang="nb-NO" dirty="0"/>
              <a:t>Kostnads- og </a:t>
            </a:r>
            <a:r>
              <a:rPr lang="nb-NO" dirty="0" smtClean="0"/>
              <a:t>resultateffektivt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Godt omdømme;</a:t>
            </a:r>
          </a:p>
          <a:p>
            <a:pPr lvl="1"/>
            <a:r>
              <a:rPr lang="nb-NO" dirty="0" smtClean="0"/>
              <a:t>Lokaldemokrati - </a:t>
            </a:r>
            <a:r>
              <a:rPr lang="nb-NO" dirty="0" err="1" smtClean="0"/>
              <a:t>ivareteke</a:t>
            </a:r>
            <a:endParaRPr lang="nb-NO" dirty="0" smtClean="0"/>
          </a:p>
          <a:p>
            <a:pPr lvl="1"/>
            <a:r>
              <a:rPr lang="nb-NO" dirty="0" smtClean="0"/>
              <a:t>Attraktiv som </a:t>
            </a:r>
            <a:r>
              <a:rPr lang="nb-NO" dirty="0" smtClean="0"/>
              <a:t>bustadskommune </a:t>
            </a:r>
            <a:r>
              <a:rPr lang="nb-NO" dirty="0" smtClean="0"/>
              <a:t>og </a:t>
            </a:r>
            <a:r>
              <a:rPr lang="nb-NO" dirty="0" err="1" smtClean="0"/>
              <a:t>arbeidsgjevar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smtClean="0"/>
              <a:t>Etterleving av </a:t>
            </a:r>
            <a:r>
              <a:rPr lang="nb-NO" dirty="0" err="1" smtClean="0"/>
              <a:t>lovar</a:t>
            </a:r>
            <a:r>
              <a:rPr lang="nb-NO" dirty="0" smtClean="0"/>
              <a:t> og </a:t>
            </a:r>
            <a:r>
              <a:rPr lang="nb-NO" dirty="0" err="1" smtClean="0"/>
              <a:t>reglar</a:t>
            </a:r>
            <a:r>
              <a:rPr lang="nb-NO" dirty="0" smtClean="0"/>
              <a:t>						</a:t>
            </a:r>
            <a:r>
              <a:rPr lang="nb-NO" u="sng" dirty="0" smtClean="0"/>
              <a:t>ELLER:</a:t>
            </a:r>
            <a:endParaRPr lang="nb-NO" u="sng" dirty="0"/>
          </a:p>
          <a:p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125" y="2367951"/>
            <a:ext cx="4155539" cy="29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SUNN FORNUFT OG GOD PRAKSIS </a:t>
            </a:r>
            <a:br>
              <a:rPr lang="nb-NO" dirty="0" smtClean="0"/>
            </a:br>
            <a:r>
              <a:rPr lang="nb-NO" dirty="0" smtClean="0"/>
              <a:t>SATT I SYSTEM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smtClean="0"/>
              <a:t>Internkontroll kan </a:t>
            </a:r>
            <a:r>
              <a:rPr lang="nb-NO" dirty="0" err="1" smtClean="0"/>
              <a:t>delast</a:t>
            </a:r>
            <a:r>
              <a:rPr lang="nb-NO" dirty="0" smtClean="0"/>
              <a:t> i tre:		</a:t>
            </a:r>
          </a:p>
          <a:p>
            <a:pPr marL="0" indent="0">
              <a:buNone/>
            </a:pP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Kjerneoppgåvene</a:t>
            </a:r>
            <a:r>
              <a:rPr lang="nb-NO" dirty="0"/>
              <a:t> = </a:t>
            </a:r>
            <a:r>
              <a:rPr lang="nb-NO" dirty="0" err="1"/>
              <a:t>tenestene</a:t>
            </a:r>
            <a:r>
              <a:rPr lang="nb-NO" dirty="0"/>
              <a:t> til </a:t>
            </a:r>
            <a:r>
              <a:rPr lang="nb-NO" dirty="0" err="1" smtClean="0"/>
              <a:t>brukarane</a:t>
            </a:r>
            <a:endParaRPr lang="nb-NO" dirty="0" smtClean="0"/>
          </a:p>
          <a:p>
            <a:pPr lvl="2"/>
            <a:r>
              <a:rPr lang="nb-NO" dirty="0"/>
              <a:t>Reflektere over eigen praksis – kor ligg det risiko</a:t>
            </a:r>
            <a:r>
              <a:rPr lang="nb-NO" dirty="0" smtClean="0"/>
              <a:t>?</a:t>
            </a:r>
          </a:p>
          <a:p>
            <a:pPr lvl="2"/>
            <a:r>
              <a:rPr lang="nb-NO" dirty="0"/>
              <a:t>Unngå uønskte </a:t>
            </a:r>
            <a:r>
              <a:rPr lang="nb-NO" dirty="0" err="1"/>
              <a:t>hendingar</a:t>
            </a:r>
            <a:endParaRPr lang="nb-NO" dirty="0"/>
          </a:p>
          <a:p>
            <a:pPr marL="914400" lvl="2" indent="0">
              <a:buNone/>
            </a:pP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HMS </a:t>
            </a:r>
            <a:r>
              <a:rPr lang="nb-NO" dirty="0"/>
              <a:t>– sikre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smtClean="0"/>
              <a:t>tilsette</a:t>
            </a:r>
          </a:p>
          <a:p>
            <a:pPr marL="914400" lvl="1" indent="-457200">
              <a:buFont typeface="+mj-lt"/>
              <a:buAutoNum type="arabicPeriod"/>
            </a:pP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Beredskap </a:t>
            </a:r>
            <a:r>
              <a:rPr lang="nb-NO" dirty="0"/>
              <a:t>= planlegge for </a:t>
            </a:r>
            <a:r>
              <a:rPr lang="nb-NO" dirty="0" err="1"/>
              <a:t>moglege</a:t>
            </a:r>
            <a:r>
              <a:rPr lang="nb-NO" dirty="0"/>
              <a:t> kriser, </a:t>
            </a:r>
            <a:r>
              <a:rPr lang="nb-NO" dirty="0" err="1" smtClean="0"/>
              <a:t>katastrofar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992841"/>
            <a:ext cx="3810000" cy="29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Risikovurdering – identifisere risiko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943998"/>
              </p:ext>
            </p:extLst>
          </p:nvPr>
        </p:nvGraphicFramePr>
        <p:xfrm>
          <a:off x="1689101" y="2326799"/>
          <a:ext cx="8813797" cy="3230245"/>
        </p:xfrm>
        <a:graphic>
          <a:graphicData uri="http://schemas.openxmlformats.org/drawingml/2006/table">
            <a:tbl>
              <a:tblPr/>
              <a:tblGrid>
                <a:gridCol w="943040">
                  <a:extLst>
                    <a:ext uri="{9D8B030D-6E8A-4147-A177-3AD203B41FA5}">
                      <a16:colId xmlns:a16="http://schemas.microsoft.com/office/drawing/2014/main" val="1578429136"/>
                    </a:ext>
                  </a:extLst>
                </a:gridCol>
                <a:gridCol w="882589">
                  <a:extLst>
                    <a:ext uri="{9D8B030D-6E8A-4147-A177-3AD203B41FA5}">
                      <a16:colId xmlns:a16="http://schemas.microsoft.com/office/drawing/2014/main" val="1448026098"/>
                    </a:ext>
                  </a:extLst>
                </a:gridCol>
                <a:gridCol w="625671">
                  <a:extLst>
                    <a:ext uri="{9D8B030D-6E8A-4147-A177-3AD203B41FA5}">
                      <a16:colId xmlns:a16="http://schemas.microsoft.com/office/drawing/2014/main" val="3164655395"/>
                    </a:ext>
                  </a:extLst>
                </a:gridCol>
                <a:gridCol w="317369">
                  <a:extLst>
                    <a:ext uri="{9D8B030D-6E8A-4147-A177-3AD203B41FA5}">
                      <a16:colId xmlns:a16="http://schemas.microsoft.com/office/drawing/2014/main" val="3169448120"/>
                    </a:ext>
                  </a:extLst>
                </a:gridCol>
                <a:gridCol w="483610">
                  <a:extLst>
                    <a:ext uri="{9D8B030D-6E8A-4147-A177-3AD203B41FA5}">
                      <a16:colId xmlns:a16="http://schemas.microsoft.com/office/drawing/2014/main" val="1053683654"/>
                    </a:ext>
                  </a:extLst>
                </a:gridCol>
                <a:gridCol w="181354">
                  <a:extLst>
                    <a:ext uri="{9D8B030D-6E8A-4147-A177-3AD203B41FA5}">
                      <a16:colId xmlns:a16="http://schemas.microsoft.com/office/drawing/2014/main" val="766292392"/>
                    </a:ext>
                  </a:extLst>
                </a:gridCol>
                <a:gridCol w="344572">
                  <a:extLst>
                    <a:ext uri="{9D8B030D-6E8A-4147-A177-3AD203B41FA5}">
                      <a16:colId xmlns:a16="http://schemas.microsoft.com/office/drawing/2014/main" val="1255128778"/>
                    </a:ext>
                  </a:extLst>
                </a:gridCol>
                <a:gridCol w="761686">
                  <a:extLst>
                    <a:ext uri="{9D8B030D-6E8A-4147-A177-3AD203B41FA5}">
                      <a16:colId xmlns:a16="http://schemas.microsoft.com/office/drawing/2014/main" val="3656738565"/>
                    </a:ext>
                  </a:extLst>
                </a:gridCol>
                <a:gridCol w="1196936">
                  <a:extLst>
                    <a:ext uri="{9D8B030D-6E8A-4147-A177-3AD203B41FA5}">
                      <a16:colId xmlns:a16="http://schemas.microsoft.com/office/drawing/2014/main" val="2337807618"/>
                    </a:ext>
                  </a:extLst>
                </a:gridCol>
                <a:gridCol w="435249">
                  <a:extLst>
                    <a:ext uri="{9D8B030D-6E8A-4147-A177-3AD203B41FA5}">
                      <a16:colId xmlns:a16="http://schemas.microsoft.com/office/drawing/2014/main" val="3963270467"/>
                    </a:ext>
                  </a:extLst>
                </a:gridCol>
                <a:gridCol w="181354">
                  <a:extLst>
                    <a:ext uri="{9D8B030D-6E8A-4147-A177-3AD203B41FA5}">
                      <a16:colId xmlns:a16="http://schemas.microsoft.com/office/drawing/2014/main" val="964768805"/>
                    </a:ext>
                  </a:extLst>
                </a:gridCol>
                <a:gridCol w="979311">
                  <a:extLst>
                    <a:ext uri="{9D8B030D-6E8A-4147-A177-3AD203B41FA5}">
                      <a16:colId xmlns:a16="http://schemas.microsoft.com/office/drawing/2014/main" val="1077036955"/>
                    </a:ext>
                  </a:extLst>
                </a:gridCol>
                <a:gridCol w="483610">
                  <a:extLst>
                    <a:ext uri="{9D8B030D-6E8A-4147-A177-3AD203B41FA5}">
                      <a16:colId xmlns:a16="http://schemas.microsoft.com/office/drawing/2014/main" val="491860491"/>
                    </a:ext>
                  </a:extLst>
                </a:gridCol>
                <a:gridCol w="435249">
                  <a:extLst>
                    <a:ext uri="{9D8B030D-6E8A-4147-A177-3AD203B41FA5}">
                      <a16:colId xmlns:a16="http://schemas.microsoft.com/office/drawing/2014/main" val="4009486806"/>
                    </a:ext>
                  </a:extLst>
                </a:gridCol>
                <a:gridCol w="63474">
                  <a:extLst>
                    <a:ext uri="{9D8B030D-6E8A-4147-A177-3AD203B41FA5}">
                      <a16:colId xmlns:a16="http://schemas.microsoft.com/office/drawing/2014/main" val="2759393385"/>
                    </a:ext>
                  </a:extLst>
                </a:gridCol>
                <a:gridCol w="63474">
                  <a:extLst>
                    <a:ext uri="{9D8B030D-6E8A-4147-A177-3AD203B41FA5}">
                      <a16:colId xmlns:a16="http://schemas.microsoft.com/office/drawing/2014/main" val="1725865106"/>
                    </a:ext>
                  </a:extLst>
                </a:gridCol>
                <a:gridCol w="435249">
                  <a:extLst>
                    <a:ext uri="{9D8B030D-6E8A-4147-A177-3AD203B41FA5}">
                      <a16:colId xmlns:a16="http://schemas.microsoft.com/office/drawing/2014/main" val="319487143"/>
                    </a:ext>
                  </a:extLst>
                </a:gridCol>
              </a:tblGrid>
              <a:tr h="443230">
                <a:tc gridSpan="9">
                  <a:txBody>
                    <a:bodyPr/>
                    <a:lstStyle/>
                    <a:p>
                      <a:pPr algn="l" fontAlgn="t"/>
                      <a:r>
                        <a:rPr lang="nb-NO" sz="1400" b="0" i="0" u="none" strike="noStrike">
                          <a:solidFill>
                            <a:srgbClr val="0F82D4"/>
                          </a:solidFill>
                          <a:effectLst/>
                          <a:latin typeface="Verdana" panose="020B0604030504040204" pitchFamily="34" charset="0"/>
                        </a:rPr>
                        <a:t>Risiko- og kontrollmatrise                                  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solidFill>
                          <a:srgbClr val="538DD5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0833"/>
                  </a:ext>
                </a:extLst>
              </a:tr>
              <a:tr h="243205">
                <a:tc gridSpan="9"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5799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56423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 Hva kan gå galt?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 Hvor galt kan det gå?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 Hva har vi gjort for å unngå at det går galt?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82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4. Er det nok?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82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42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5. Oppfølging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42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4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20674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Identifisert risiko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Vurdert risiko uten etablert tiltak/kontroller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Type konsekvens H/M/Ø/0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Etablerte kontroller/tiltak for å redusere risiko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82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Risiko med etablert kontroll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82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42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Nye eller endrede internkontroll-aktiviteter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42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4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581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Sannsynlighet</a:t>
                      </a:r>
                      <a:b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(S) 1-5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Konsekvens</a:t>
                      </a:r>
                      <a:b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(K) 1-5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b-NO" sz="1000" b="0" i="1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Risiko (S*K)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900" b="0" i="1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Hva?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nb-NO" sz="900" b="0" i="1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Ansvarlig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nb-NO" sz="900" b="0" i="1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Frist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17293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 fontAlgn="t"/>
                      <a:r>
                        <a:rPr lang="nb-NO" sz="900" b="0" i="0" u="none" strike="noStrike">
                          <a:solidFill>
                            <a:srgbClr val="1F211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82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282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42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3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42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4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36397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34363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82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282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42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42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44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434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6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9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Verkty</a:t>
            </a:r>
            <a:r>
              <a:rPr lang="nb-NO" dirty="0" smtClean="0"/>
              <a:t> for å nå målet om god internkontroll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400" dirty="0" err="1" smtClean="0"/>
              <a:t>Compilo</a:t>
            </a:r>
            <a:endParaRPr lang="nb-NO" sz="4400" dirty="0" smtClean="0"/>
          </a:p>
          <a:p>
            <a:pPr marL="0" indent="0">
              <a:buNone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Dokumentdatabase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Avvikssystem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System </a:t>
            </a:r>
            <a:r>
              <a:rPr lang="nb-NO" dirty="0" smtClean="0"/>
              <a:t>for varsling av kritikkverdige forhold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80" y="1199961"/>
            <a:ext cx="2400300" cy="1905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97876" y="2844801"/>
            <a:ext cx="4578713" cy="16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Dokumentdatabase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Dokumentdatabase – alle </a:t>
            </a:r>
            <a:r>
              <a:rPr lang="nb-NO" dirty="0" err="1"/>
              <a:t>rutinar</a:t>
            </a:r>
            <a:r>
              <a:rPr lang="nb-NO" dirty="0"/>
              <a:t> og </a:t>
            </a:r>
            <a:r>
              <a:rPr lang="nb-NO" dirty="0" err="1"/>
              <a:t>prosedyrar</a:t>
            </a:r>
            <a:endParaRPr lang="nb-NO" dirty="0"/>
          </a:p>
          <a:p>
            <a:pPr lvl="1"/>
            <a:r>
              <a:rPr lang="nb-NO" dirty="0"/>
              <a:t>Strategiske / </a:t>
            </a:r>
            <a:r>
              <a:rPr lang="nb-NO" dirty="0" err="1" smtClean="0"/>
              <a:t>sektorovergripande</a:t>
            </a:r>
            <a:r>
              <a:rPr lang="nb-NO" dirty="0" smtClean="0"/>
              <a:t>			</a:t>
            </a:r>
            <a:endParaRPr lang="nb-NO" dirty="0"/>
          </a:p>
          <a:p>
            <a:pPr lvl="1"/>
            <a:r>
              <a:rPr lang="nb-NO" dirty="0"/>
              <a:t>Operasjonelle – </a:t>
            </a:r>
            <a:r>
              <a:rPr lang="nb-NO" dirty="0" smtClean="0"/>
              <a:t>drift</a:t>
            </a:r>
          </a:p>
          <a:p>
            <a:pPr lvl="1"/>
            <a:endParaRPr lang="nb-NO" dirty="0"/>
          </a:p>
          <a:p>
            <a:pPr lvl="1"/>
            <a:r>
              <a:rPr lang="nb-NO" dirty="0" smtClean="0"/>
              <a:t>«Det som </a:t>
            </a:r>
            <a:r>
              <a:rPr lang="nb-NO" dirty="0" err="1" smtClean="0"/>
              <a:t>ikkje</a:t>
            </a:r>
            <a:r>
              <a:rPr lang="nb-NO" dirty="0" smtClean="0"/>
              <a:t> er </a:t>
            </a:r>
            <a:r>
              <a:rPr lang="nb-NO" dirty="0" smtClean="0"/>
              <a:t>dokumentert </a:t>
            </a:r>
            <a:r>
              <a:rPr lang="nb-NO" dirty="0" smtClean="0"/>
              <a:t>er heller </a:t>
            </a:r>
            <a:r>
              <a:rPr lang="nb-NO" dirty="0" err="1" smtClean="0"/>
              <a:t>ikkje</a:t>
            </a:r>
            <a:r>
              <a:rPr lang="nb-NO" dirty="0" smtClean="0"/>
              <a:t> gjort»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Alle tilsette har tilgang til alle dokument – transparent</a:t>
            </a:r>
          </a:p>
          <a:p>
            <a:pPr lvl="1"/>
            <a:r>
              <a:rPr lang="nb-NO" dirty="0" smtClean="0"/>
              <a:t>Utveksler </a:t>
            </a:r>
            <a:r>
              <a:rPr lang="nb-NO" dirty="0"/>
              <a:t>dokument med Sel, Dovre og </a:t>
            </a:r>
            <a:r>
              <a:rPr lang="nb-NO" dirty="0" smtClean="0"/>
              <a:t>Skjåk</a:t>
            </a:r>
          </a:p>
          <a:p>
            <a:pPr lvl="1"/>
            <a:r>
              <a:rPr lang="nb-NO" dirty="0" smtClean="0"/>
              <a:t>Elektronisk og oppdaterte (revisjon kvart år)</a:t>
            </a:r>
          </a:p>
          <a:p>
            <a:pPr lvl="1"/>
            <a:r>
              <a:rPr lang="nb-NO" dirty="0" smtClean="0"/>
              <a:t>Unngå </a:t>
            </a:r>
            <a:r>
              <a:rPr lang="nb-NO" dirty="0" smtClean="0"/>
              <a:t>«privat» </a:t>
            </a:r>
            <a:r>
              <a:rPr lang="nb-NO" dirty="0" smtClean="0"/>
              <a:t>praksis 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737" y="1104522"/>
            <a:ext cx="3954101" cy="26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Avvikssystem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Avdekke </a:t>
            </a:r>
            <a:r>
              <a:rPr lang="nb-NO" dirty="0" smtClean="0"/>
              <a:t>avvik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viktig </a:t>
            </a:r>
            <a:r>
              <a:rPr lang="nb-NO" dirty="0" smtClean="0"/>
              <a:t>at alle tilsette </a:t>
            </a:r>
            <a:r>
              <a:rPr lang="nb-NO" dirty="0" smtClean="0"/>
              <a:t>melder avvik </a:t>
            </a:r>
            <a:r>
              <a:rPr lang="nb-NO" dirty="0" err="1" smtClean="0"/>
              <a:t>frå</a:t>
            </a:r>
            <a:r>
              <a:rPr lang="nb-NO" dirty="0" smtClean="0"/>
              <a:t> lover/forskrifter og eigne </a:t>
            </a:r>
            <a:r>
              <a:rPr lang="nb-NO" dirty="0" err="1" smtClean="0"/>
              <a:t>prosedyrar</a:t>
            </a:r>
            <a:r>
              <a:rPr lang="nb-NO" dirty="0" smtClean="0"/>
              <a:t> samt andre uønskte </a:t>
            </a:r>
            <a:r>
              <a:rPr lang="nb-NO" dirty="0" err="1" smtClean="0"/>
              <a:t>hendingar</a:t>
            </a:r>
            <a:endParaRPr lang="nb-NO" dirty="0" smtClean="0"/>
          </a:p>
          <a:p>
            <a:pPr lvl="1"/>
            <a:r>
              <a:rPr lang="nb-NO" sz="3400" b="1" dirty="0"/>
              <a:t>kva skjedde?</a:t>
            </a:r>
          </a:p>
          <a:p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sz="3400" b="1" dirty="0" err="1" smtClean="0"/>
              <a:t>Kvifor</a:t>
            </a:r>
            <a:r>
              <a:rPr lang="nb-NO" sz="3400" b="1" dirty="0" smtClean="0"/>
              <a:t> skjedde det? </a:t>
            </a:r>
            <a:r>
              <a:rPr lang="nb-NO" dirty="0" smtClean="0"/>
              <a:t>Evaluere praksis/rutine i dag</a:t>
            </a:r>
            <a:endParaRPr lang="nb-NO" dirty="0" smtClean="0"/>
          </a:p>
          <a:p>
            <a:endParaRPr lang="nb-NO" dirty="0"/>
          </a:p>
          <a:p>
            <a:r>
              <a:rPr lang="nb-NO" sz="3400" b="1" dirty="0" smtClean="0"/>
              <a:t>Kva kan vi </a:t>
            </a:r>
            <a:r>
              <a:rPr lang="nb-NO" sz="3400" b="1" dirty="0" err="1" smtClean="0"/>
              <a:t>gjere</a:t>
            </a:r>
            <a:r>
              <a:rPr lang="nb-NO" sz="3400" b="1" dirty="0" smtClean="0"/>
              <a:t> for </a:t>
            </a:r>
            <a:r>
              <a:rPr lang="nb-NO" sz="3400" b="1" dirty="0" smtClean="0"/>
              <a:t>å unngå at det skjer igjen?</a:t>
            </a:r>
          </a:p>
          <a:p>
            <a:pPr lvl="1"/>
            <a:r>
              <a:rPr lang="nb-NO" u="sng" dirty="0" err="1" smtClean="0"/>
              <a:t>Forbetring</a:t>
            </a:r>
            <a:r>
              <a:rPr lang="nb-NO" dirty="0" smtClean="0"/>
              <a:t> av kvalitet </a:t>
            </a:r>
            <a:r>
              <a:rPr lang="nb-NO" dirty="0" smtClean="0"/>
              <a:t>på </a:t>
            </a:r>
            <a:r>
              <a:rPr lang="nb-NO" dirty="0" err="1" smtClean="0"/>
              <a:t>tenestene</a:t>
            </a:r>
            <a:endParaRPr lang="nb-NO" dirty="0" smtClean="0"/>
          </a:p>
          <a:p>
            <a:pPr lvl="1"/>
            <a:r>
              <a:rPr lang="nb-NO" dirty="0" smtClean="0"/>
              <a:t>Ny risikovurdering?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Avvik går </a:t>
            </a:r>
            <a:r>
              <a:rPr lang="nb-NO" dirty="0" err="1" smtClean="0"/>
              <a:t>tenesteveg</a:t>
            </a:r>
            <a:r>
              <a:rPr lang="nb-NO" dirty="0" smtClean="0"/>
              <a:t>, melder </a:t>
            </a:r>
            <a:r>
              <a:rPr lang="nb-NO" dirty="0" err="1" smtClean="0"/>
              <a:t>eig</a:t>
            </a:r>
            <a:r>
              <a:rPr lang="nb-NO" dirty="0" smtClean="0"/>
              <a:t> avviket 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059" y="2924929"/>
            <a:ext cx="3841249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GDPR</a:t>
            </a:r>
            <a:r>
              <a:rPr lang="nb-NO" dirty="0" smtClean="0"/>
              <a:t> - personvern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Ny personopplysningslov i juli 2018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EU-forordning om personvern er gjort om til norsk lov</a:t>
            </a:r>
          </a:p>
          <a:p>
            <a:endParaRPr lang="nb-NO" dirty="0"/>
          </a:p>
          <a:p>
            <a:r>
              <a:rPr lang="nb-NO" dirty="0" smtClean="0"/>
              <a:t>Avvik på </a:t>
            </a:r>
            <a:r>
              <a:rPr lang="nb-NO" dirty="0" err="1" smtClean="0"/>
              <a:t>GDPR</a:t>
            </a:r>
            <a:r>
              <a:rPr lang="nb-NO" dirty="0" smtClean="0"/>
              <a:t> meldes i vår avvikssystem og </a:t>
            </a:r>
            <a:r>
              <a:rPr lang="nb-NO" dirty="0" err="1" smtClean="0"/>
              <a:t>følgjast</a:t>
            </a:r>
            <a:r>
              <a:rPr lang="nb-NO" dirty="0" smtClean="0"/>
              <a:t> opp på </a:t>
            </a:r>
            <a:r>
              <a:rPr lang="nb-NO" dirty="0" err="1" smtClean="0"/>
              <a:t>vanleg</a:t>
            </a:r>
            <a:r>
              <a:rPr lang="nb-NO" dirty="0" smtClean="0"/>
              <a:t> måte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11" y="730251"/>
            <a:ext cx="2710961" cy="20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344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Office-tema</vt:lpstr>
      <vt:lpstr>Ny kommunelov    </vt:lpstr>
      <vt:lpstr>Internkontroll er ein viktig del av kommunen sin eigenkontroll</vt:lpstr>
      <vt:lpstr>Kva handlar internkontroll om?</vt:lpstr>
      <vt:lpstr>SUNN FORNUFT OG GOD PRAKSIS  SATT I SYSTEM</vt:lpstr>
      <vt:lpstr>Risikovurdering – identifisere risiko</vt:lpstr>
      <vt:lpstr>Verkty for å nå målet om god internkontroll</vt:lpstr>
      <vt:lpstr>Dokumentdatabase</vt:lpstr>
      <vt:lpstr>Avvikssystem</vt:lpstr>
      <vt:lpstr>GDPR - personvern</vt:lpstr>
      <vt:lpstr>PowerPoint-presentasjon</vt:lpstr>
      <vt:lpstr>PowerPoint-presentasjon</vt:lpstr>
    </vt:vector>
  </TitlesOfParts>
  <Company>RegionData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Gundersen, Irene</dc:creator>
  <cp:lastModifiedBy>Gundersen, Irene</cp:lastModifiedBy>
  <cp:revision>58</cp:revision>
  <cp:lastPrinted>2019-11-20T07:36:02Z</cp:lastPrinted>
  <dcterms:created xsi:type="dcterms:W3CDTF">2019-11-18T20:45:11Z</dcterms:created>
  <dcterms:modified xsi:type="dcterms:W3CDTF">2019-11-20T11:46:34Z</dcterms:modified>
</cp:coreProperties>
</file>