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58" r:id="rId4"/>
    <p:sldId id="259" r:id="rId5"/>
    <p:sldId id="272" r:id="rId6"/>
    <p:sldId id="267" r:id="rId7"/>
    <p:sldId id="269" r:id="rId8"/>
    <p:sldId id="273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1" r:id="rId17"/>
    <p:sldId id="270" r:id="rId18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2" autoAdjust="0"/>
    <p:restoredTop sz="86390" autoAdjust="0"/>
  </p:normalViewPr>
  <p:slideViewPr>
    <p:cSldViewPr>
      <p:cViewPr varScale="1">
        <p:scale>
          <a:sx n="119" d="100"/>
          <a:sy n="119" d="100"/>
        </p:scale>
        <p:origin x="-22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op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30AC5-4EE4-45D4-9184-42C631DE1772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4" name="3 Plasshaldar for botntekst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398AE-5F9D-4823-9DE5-20A13EC9A87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1751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op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D89A-6353-4CC7-846D-336F0F709594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4" name="3 Plasshaldar for lysbilete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4 Plasshaldar for notat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2C030-3675-4D96-A7BE-1771ADC71FB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4348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49835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Undersøkelsen viser at totalt 49 % av revisorene utfører rådgivningstjenester. Undersøkelsen viser videre at 14 av respondentene, dvs. 9 % utfører rådgivningstjenester utover det regnskapstekniske. </a:t>
            </a:r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beskrivelsen for de som kun har regnskapsteknisk rådgivning presiseres både at det er generelle og konkrete regnskapstekniske spørsmål</a:t>
            </a:r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Funnet viser derfor stor variasjon i tolkning og håndheving av problemstillingen. Noen respondenter beskriver rådgivningen som svar på juridiske spørsmål og problemstillinger som måtte dukke opp. I forhold til lovtekst og tolkning via andre rettskilder er dette problematisk. For virkelig å analysere omfanget, må det søkes i konkrete saker. </a:t>
            </a:r>
            <a:endParaRPr lang="nn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93401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04408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Mange faglige</a:t>
            </a:r>
            <a:r>
              <a:rPr lang="nb-NO" baseline="0" dirty="0" smtClean="0"/>
              <a:t> innfallsvinkler – påvirkning/grenser utredningsaksen?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31156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Bare fylkesmann som kan gjøre tiltak – oppheve</a:t>
            </a:r>
            <a:r>
              <a:rPr lang="nb-NO" baseline="0" dirty="0" smtClean="0"/>
              <a:t> vedtak. 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80613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91037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Annen – kan være samarbeid</a:t>
            </a:r>
            <a:r>
              <a:rPr lang="nb-NO" baseline="0" dirty="0" smtClean="0"/>
              <a:t> mellom revisor og sekretariat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42277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NB!! </a:t>
            </a:r>
          </a:p>
          <a:p>
            <a:r>
              <a:rPr lang="nb-NO" dirty="0" smtClean="0"/>
              <a:t>Objektiv vurdering</a:t>
            </a:r>
            <a:r>
              <a:rPr lang="nb-NO" baseline="0" dirty="0" smtClean="0"/>
              <a:t> av lov/forskrift – tolkning de lege lata</a:t>
            </a:r>
          </a:p>
          <a:p>
            <a:r>
              <a:rPr lang="nb-NO" baseline="0" dirty="0" smtClean="0"/>
              <a:t>Tar ikke standpunkt til hva som er «best»</a:t>
            </a:r>
          </a:p>
          <a:p>
            <a:endParaRPr lang="nb-NO" dirty="0" smtClean="0"/>
          </a:p>
          <a:p>
            <a:r>
              <a:rPr lang="nb-NO" dirty="0" smtClean="0"/>
              <a:t>Sekretariatene har også en rolle i dette. Utført?     Selskapskontroll – uklart – nå overført revisjonen</a:t>
            </a:r>
          </a:p>
          <a:p>
            <a:endParaRPr lang="nb-NO" dirty="0" smtClean="0"/>
          </a:p>
          <a:p>
            <a:r>
              <a:rPr lang="nb-NO" dirty="0" smtClean="0"/>
              <a:t>BETENKELIGHET </a:t>
            </a:r>
            <a:r>
              <a:rPr lang="nb-NO" smtClean="0"/>
              <a:t>– forholdet </a:t>
            </a:r>
            <a:r>
              <a:rPr lang="nb-NO" dirty="0" smtClean="0"/>
              <a:t>til </a:t>
            </a:r>
            <a:r>
              <a:rPr lang="nb-NO" smtClean="0"/>
              <a:t>de kontrollerte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90013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17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893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KU bestiller.</a:t>
            </a:r>
            <a:r>
              <a:rPr lang="nb-NO" baseline="0" dirty="0" smtClean="0"/>
              <a:t> Har ingen faglig styringsrett. 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8733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Merk person – </a:t>
            </a:r>
            <a:r>
              <a:rPr lang="nb-NO" dirty="0" err="1" smtClean="0"/>
              <a:t>arbeidsgjevaransvar</a:t>
            </a:r>
            <a:r>
              <a:rPr lang="nb-NO" dirty="0" smtClean="0"/>
              <a:t> hjå rådmannen. </a:t>
            </a:r>
            <a:r>
              <a:rPr lang="nn-NO" dirty="0" smtClean="0">
                <a:effectLst/>
              </a:rPr>
              <a:t>Personnivå ("ikkje berre e som gjer feil») – varsemd</a:t>
            </a:r>
            <a:r>
              <a:rPr lang="nn-NO" baseline="0" dirty="0" smtClean="0">
                <a:effectLst/>
              </a:rPr>
              <a:t> ved sak om den kan vera nødvendig.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n-NO" dirty="0" smtClean="0">
              <a:effectLst/>
            </a:endParaRPr>
          </a:p>
          <a:p>
            <a:r>
              <a:rPr lang="nb-NO" dirty="0" smtClean="0"/>
              <a:t>Kommunestyret overordna </a:t>
            </a:r>
            <a:r>
              <a:rPr lang="nb-NO" dirty="0" err="1" smtClean="0"/>
              <a:t>arbeidsgjevaransvar</a:t>
            </a:r>
            <a:r>
              <a:rPr lang="nb-NO" dirty="0" smtClean="0"/>
              <a:t>.</a:t>
            </a:r>
            <a:r>
              <a:rPr lang="nb-NO" baseline="0" dirty="0" smtClean="0"/>
              <a:t> KU er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i denne linja.</a:t>
            </a:r>
          </a:p>
          <a:p>
            <a:endParaRPr lang="nn-NO" baseline="0" dirty="0" smtClean="0"/>
          </a:p>
          <a:p>
            <a:r>
              <a:rPr lang="nn-NO" dirty="0" smtClean="0">
                <a:effectLst/>
              </a:rPr>
              <a:t>Detaljnivå - internkontroll - revisjon - kontroll(</a:t>
            </a:r>
            <a:r>
              <a:rPr lang="nn-NO" dirty="0" err="1" smtClean="0">
                <a:effectLst/>
              </a:rPr>
              <a:t>utvalg</a:t>
            </a:r>
            <a:r>
              <a:rPr lang="nn-NO" dirty="0" smtClean="0">
                <a:effectLst/>
              </a:rPr>
              <a:t>) </a:t>
            </a:r>
            <a:r>
              <a:rPr lang="nn-NO" dirty="0" err="1" smtClean="0">
                <a:effectLst/>
              </a:rPr>
              <a:t>påse</a:t>
            </a:r>
            <a:r>
              <a:rPr lang="nn-NO" dirty="0" smtClean="0">
                <a:effectLst/>
              </a:rPr>
              <a:t> at kontrollsystem er </a:t>
            </a:r>
            <a:r>
              <a:rPr lang="nn-NO" dirty="0" err="1" smtClean="0">
                <a:effectLst/>
              </a:rPr>
              <a:t>tilstede</a:t>
            </a:r>
            <a:r>
              <a:rPr lang="nn-NO" dirty="0" smtClean="0">
                <a:effectLst/>
              </a:rPr>
              <a:t> og fungerer. «</a:t>
            </a:r>
            <a:r>
              <a:rPr lang="nn-NO" dirty="0" err="1" smtClean="0">
                <a:effectLst/>
              </a:rPr>
              <a:t>bilagsrevisjon</a:t>
            </a:r>
            <a:r>
              <a:rPr lang="nn-NO" dirty="0" smtClean="0">
                <a:effectLst/>
              </a:rPr>
              <a:t>»</a:t>
            </a:r>
            <a:br>
              <a:rPr lang="nn-NO" dirty="0" smtClean="0">
                <a:effectLst/>
              </a:rPr>
            </a:b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11617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Skisse arbeidsdeling - grenser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8071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Lovbestemte krav</a:t>
            </a:r>
          </a:p>
          <a:p>
            <a:r>
              <a:rPr lang="nb-NO" dirty="0" smtClean="0"/>
              <a:t>Vedtak</a:t>
            </a:r>
          </a:p>
          <a:p>
            <a:endParaRPr lang="nb-NO" dirty="0" smtClean="0"/>
          </a:p>
          <a:p>
            <a:r>
              <a:rPr lang="nb-NO" dirty="0" smtClean="0"/>
              <a:t>Legalitetsprinsippet –</a:t>
            </a:r>
            <a:r>
              <a:rPr lang="nb-NO" baseline="0" dirty="0" smtClean="0"/>
              <a:t> forvaltningslov, offentlighetslov, særlover</a:t>
            </a:r>
            <a:endParaRPr lang="nb-NO" dirty="0" smtClean="0"/>
          </a:p>
          <a:p>
            <a:r>
              <a:rPr lang="nb-NO" dirty="0" smtClean="0"/>
              <a:t>Janusansikt</a:t>
            </a:r>
          </a:p>
          <a:p>
            <a:endParaRPr lang="nb-NO" dirty="0" smtClean="0"/>
          </a:p>
          <a:p>
            <a:r>
              <a:rPr lang="nb-NO" dirty="0" smtClean="0"/>
              <a:t>IKKE BRUKE SAKSBEHANDLINGSREGLER</a:t>
            </a:r>
            <a:r>
              <a:rPr lang="nb-NO" baseline="0" dirty="0" smtClean="0"/>
              <a:t> FOR Å HINDRE OPPGAVELØSNING. «Så saklig at man blir usaklig.»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6570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5035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KL§79 med forskrifter – ikke tilknytning som kan svekke tillitten til revisors uavhengighet eller objektivitet</a:t>
            </a:r>
          </a:p>
          <a:p>
            <a:r>
              <a:rPr lang="nb-NO" dirty="0" smtClean="0"/>
              <a:t>                   (mye tilsvarende habilitetsregler,</a:t>
            </a:r>
            <a:r>
              <a:rPr lang="nb-NO" baseline="0" dirty="0" smtClean="0"/>
              <a:t> men mere presisert)</a:t>
            </a:r>
          </a:p>
          <a:p>
            <a:endParaRPr lang="nb-NO" baseline="0" dirty="0" smtClean="0"/>
          </a:p>
          <a:p>
            <a:endParaRPr lang="nb-NO" dirty="0" smtClean="0"/>
          </a:p>
          <a:p>
            <a:r>
              <a:rPr lang="nb-NO" dirty="0" smtClean="0"/>
              <a:t>NY LOV</a:t>
            </a:r>
            <a:r>
              <a:rPr lang="nb-NO" baseline="0" dirty="0" smtClean="0"/>
              <a:t> - §24-4 Revisor skal være uavhengig og ha god vandel   - viser til forskrift som ikke er ferdig.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GENERELL VEILEDNING</a:t>
            </a:r>
          </a:p>
          <a:p>
            <a:r>
              <a:rPr lang="nb-NO" baseline="0" dirty="0" smtClean="0"/>
              <a:t>Forarbeid til lov viser til fare for å kontrollere eget arbeid.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Bernd illustrerer med generell info om bokføring. For langt å </a:t>
            </a:r>
            <a:r>
              <a:rPr lang="nb-NO" baseline="0" smtClean="0"/>
              <a:t>vise posteringen. </a:t>
            </a:r>
            <a:endParaRPr lang="nb-NO" baseline="0" dirty="0" smtClean="0"/>
          </a:p>
          <a:p>
            <a:endParaRPr lang="nb-NO" baseline="0" dirty="0" smtClean="0"/>
          </a:p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02191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81244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35 %</a:t>
            </a:r>
            <a:r>
              <a:rPr lang="nb-NO" baseline="0" dirty="0" smtClean="0"/>
              <a:t> av kommunene svart</a:t>
            </a:r>
          </a:p>
          <a:p>
            <a:endParaRPr lang="nb-NO" baseline="0" dirty="0" smtClean="0"/>
          </a:p>
          <a:p>
            <a:r>
              <a:rPr lang="nb-NO" baseline="0" dirty="0" smtClean="0"/>
              <a:t>Nå – færre kommuner, flere private (Har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innhenta oversikt)</a:t>
            </a:r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2C030-3675-4D96-A7BE-1771ADC71FB8}" type="slidenum">
              <a:rPr lang="nn-NO" smtClean="0"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5983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 smtClean="0"/>
              <a:t>Klikk for å redigere undertittelstil i malen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3591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649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oddrett titte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7584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8267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2398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698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5" name="4 Plasshaldar for tekst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6" name="5 Plasshaldar for innhald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7" name="6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8" name="7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8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3594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4" name="3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270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3" name="2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4805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4881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bilete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7255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ittel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6090-755C-4147-B4C4-11CAF9822FC0}" type="datetimeFigureOut">
              <a:rPr lang="nn-NO" smtClean="0"/>
              <a:t>01.11.2018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E286-31D2-4058-9A3A-F4C92F10E62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9857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342584" cy="64807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Bestiller/utførermodellen</a:t>
            </a:r>
            <a:br>
              <a:rPr lang="nb-NO" dirty="0" smtClean="0"/>
            </a:br>
            <a:r>
              <a:rPr lang="nb-NO" dirty="0" smtClean="0"/>
              <a:t>utgangspunkt for revisjonsordning</a:t>
            </a:r>
            <a:endParaRPr lang="nn-NO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552728" cy="4104456"/>
          </a:xfrm>
        </p:spPr>
        <p:txBody>
          <a:bodyPr/>
          <a:lstStyle/>
          <a:p>
            <a:endParaRPr lang="nn-NO" dirty="0"/>
          </a:p>
        </p:txBody>
      </p:sp>
      <p:pic>
        <p:nvPicPr>
          <p:cNvPr id="4" name="3 Bil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99260"/>
            <a:ext cx="5759450" cy="3459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5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67" y="2227580"/>
            <a:ext cx="5752465" cy="2402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1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2163762"/>
            <a:ext cx="5762625" cy="2530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40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67" y="2020252"/>
            <a:ext cx="5752465" cy="2817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25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67" y="2030730"/>
            <a:ext cx="5752465" cy="2796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1044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 descr="\\Client\E$\MPA\Masteroppgave\Grafer\oppdragsavta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25980"/>
            <a:ext cx="5759450" cy="2606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2 Bilete" descr="\\Client\E$\MPA\Masteroppgave\Grafer\oppdragsavta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2278380"/>
            <a:ext cx="5759450" cy="260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24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67" y="2105342"/>
            <a:ext cx="5752465" cy="2647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64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KONKLUSJON</a:t>
            </a:r>
            <a:endParaRPr lang="nn-NO" sz="32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LOVENDRING FRA 2004 IKKE OPPFYLT</a:t>
            </a:r>
          </a:p>
          <a:p>
            <a:pPr lvl="1"/>
            <a:r>
              <a:rPr lang="nb-NO" sz="1400" dirty="0" smtClean="0"/>
              <a:t>LITEN GRAD PRIVATISERT</a:t>
            </a:r>
          </a:p>
          <a:p>
            <a:endParaRPr lang="nb-NO" sz="1800" dirty="0"/>
          </a:p>
          <a:p>
            <a:r>
              <a:rPr lang="nb-NO" sz="1800" dirty="0" smtClean="0"/>
              <a:t>VARIERENDE INNHOLD I REVISJONSTJENESTER</a:t>
            </a:r>
          </a:p>
          <a:p>
            <a:pPr lvl="1"/>
            <a:r>
              <a:rPr lang="nb-NO" sz="1400" dirty="0" smtClean="0"/>
              <a:t>ROLLEBLANDING</a:t>
            </a:r>
            <a:endParaRPr lang="nn-NO" sz="1400" dirty="0"/>
          </a:p>
        </p:txBody>
      </p:sp>
    </p:spTree>
    <p:extLst>
      <p:ext uri="{BB962C8B-B14F-4D97-AF65-F5344CB8AC3E}">
        <p14:creationId xmlns:p14="http://schemas.microsoft.com/office/powerpoint/2010/main" val="4048168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INNLANDET REVISJON IKS</a:t>
            </a:r>
            <a:endParaRPr lang="nn-NO" sz="32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800" dirty="0" smtClean="0"/>
              <a:t>OPPDRAGSAVTALE</a:t>
            </a:r>
          </a:p>
          <a:p>
            <a:pPr lvl="1"/>
            <a:r>
              <a:rPr lang="nb-NO" sz="1400" dirty="0" smtClean="0"/>
              <a:t>REGNSKAPSREVISJON</a:t>
            </a:r>
          </a:p>
          <a:p>
            <a:pPr lvl="1"/>
            <a:r>
              <a:rPr lang="nb-NO" sz="1400" dirty="0" smtClean="0"/>
              <a:t>BESTILTE OPPGAVER - FORVALTNINGSREVISJON</a:t>
            </a:r>
          </a:p>
          <a:p>
            <a:pPr lvl="1"/>
            <a:r>
              <a:rPr lang="nb-NO" sz="1400" dirty="0" smtClean="0"/>
              <a:t>ANNET (møter)</a:t>
            </a:r>
            <a:endParaRPr lang="nb-NO" sz="1000" dirty="0" smtClean="0"/>
          </a:p>
          <a:p>
            <a:endParaRPr lang="nb-NO" sz="1800" dirty="0"/>
          </a:p>
          <a:p>
            <a:r>
              <a:rPr lang="nb-NO" sz="1800" dirty="0" smtClean="0"/>
              <a:t>FAGLIG KOMPETANSE</a:t>
            </a:r>
          </a:p>
          <a:p>
            <a:pPr lvl="1"/>
            <a:r>
              <a:rPr lang="nb-NO" sz="1400" dirty="0" smtClean="0"/>
              <a:t>REGISTRERT REVISOR</a:t>
            </a:r>
          </a:p>
          <a:p>
            <a:pPr lvl="1"/>
            <a:r>
              <a:rPr lang="nb-NO" sz="1400" dirty="0" smtClean="0"/>
              <a:t>STATSAUTORISERT REVISOR</a:t>
            </a:r>
          </a:p>
          <a:p>
            <a:pPr lvl="1"/>
            <a:r>
              <a:rPr lang="nb-NO" sz="1400" dirty="0" smtClean="0"/>
              <a:t>FORVALTNINGSREVISJON – MASTER (jus og statsvitenskap)</a:t>
            </a:r>
          </a:p>
          <a:p>
            <a:endParaRPr lang="nb-NO" sz="1800" dirty="0"/>
          </a:p>
          <a:p>
            <a:r>
              <a:rPr lang="nb-NO" sz="1800" dirty="0" smtClean="0"/>
              <a:t>RULLERING OPPDRAGSANSVARLIG</a:t>
            </a:r>
          </a:p>
          <a:p>
            <a:pPr lvl="1"/>
            <a:r>
              <a:rPr lang="nb-NO" sz="1400" dirty="0" smtClean="0"/>
              <a:t>INTERNE RETNINGSLINJER</a:t>
            </a:r>
          </a:p>
          <a:p>
            <a:pPr lvl="1"/>
            <a:endParaRPr lang="nb-NO" sz="1400" dirty="0"/>
          </a:p>
          <a:p>
            <a:pPr lvl="1"/>
            <a:endParaRPr lang="nb-NO" sz="1400" dirty="0" smtClean="0"/>
          </a:p>
          <a:p>
            <a:pPr marL="457200" lvl="1" indent="0" algn="ctr">
              <a:buNone/>
            </a:pPr>
            <a:r>
              <a:rPr lang="nb-NO" sz="3200" b="1" dirty="0" smtClean="0"/>
              <a:t>«INNAFOR»</a:t>
            </a:r>
            <a:endParaRPr lang="nn-NO" sz="3200" b="1" dirty="0"/>
          </a:p>
        </p:txBody>
      </p:sp>
    </p:spTree>
    <p:extLst>
      <p:ext uri="{BB962C8B-B14F-4D97-AF65-F5344CB8AC3E}">
        <p14:creationId xmlns:p14="http://schemas.microsoft.com/office/powerpoint/2010/main" val="404867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/>
          <p:nvPr/>
        </p:nvPicPr>
        <p:blipFill>
          <a:blip r:embed="rId3"/>
          <a:stretch>
            <a:fillRect/>
          </a:stretch>
        </p:blipFill>
        <p:spPr>
          <a:xfrm>
            <a:off x="2326005" y="2184717"/>
            <a:ext cx="4491990" cy="248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NIVÅ 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KONTROLLUTVAL</a:t>
            </a:r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REVISJON</a:t>
            </a:r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INTERNKONTROLL</a:t>
            </a:r>
            <a:endParaRPr lang="nn-NO" dirty="0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SYSTEM – på-sjå-ansvar</a:t>
            </a:r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ETTERSYN – </a:t>
            </a:r>
            <a:r>
              <a:rPr lang="nb-NO" dirty="0" err="1" smtClean="0"/>
              <a:t>vesentlege</a:t>
            </a:r>
            <a:r>
              <a:rPr lang="nb-NO" dirty="0" smtClean="0"/>
              <a:t>     feil eller </a:t>
            </a:r>
            <a:r>
              <a:rPr lang="nb-NO" dirty="0" err="1" smtClean="0"/>
              <a:t>manglar</a:t>
            </a:r>
            <a:endParaRPr lang="nb-NO" dirty="0" smtClean="0"/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KONTROLL – detalj/avvik</a:t>
            </a:r>
          </a:p>
          <a:p>
            <a:pPr marL="0" indent="0">
              <a:buNone/>
            </a:pPr>
            <a:r>
              <a:rPr lang="nb-NO" dirty="0" smtClean="0"/>
              <a:t>ned mot personnivå</a:t>
            </a:r>
            <a:endParaRPr lang="nn-NO" dirty="0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3</a:t>
            </a:fld>
            <a:endParaRPr lang="nn-NO"/>
          </a:p>
        </p:txBody>
      </p:sp>
      <p:sp>
        <p:nvSpPr>
          <p:cNvPr id="7" name="6 Pil ned"/>
          <p:cNvSpPr/>
          <p:nvPr/>
        </p:nvSpPr>
        <p:spPr>
          <a:xfrm>
            <a:off x="2411760" y="2060848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8" name="7 Pil ned"/>
          <p:cNvSpPr/>
          <p:nvPr/>
        </p:nvSpPr>
        <p:spPr>
          <a:xfrm>
            <a:off x="2411760" y="3573016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8 Pil ned"/>
          <p:cNvSpPr/>
          <p:nvPr/>
        </p:nvSpPr>
        <p:spPr>
          <a:xfrm>
            <a:off x="6444208" y="20608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0" name="9 Pil ned"/>
          <p:cNvSpPr/>
          <p:nvPr/>
        </p:nvSpPr>
        <p:spPr>
          <a:xfrm>
            <a:off x="6444208" y="393305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70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4</a:t>
            </a:fld>
            <a:endParaRPr lang="nn-NO"/>
          </a:p>
        </p:txBody>
      </p:sp>
      <p:pic>
        <p:nvPicPr>
          <p:cNvPr id="3" name="2 Bilete"/>
          <p:cNvPicPr/>
          <p:nvPr/>
        </p:nvPicPr>
        <p:blipFill>
          <a:blip r:embed="rId3"/>
          <a:stretch>
            <a:fillRect/>
          </a:stretch>
        </p:blipFill>
        <p:spPr>
          <a:xfrm>
            <a:off x="2051720" y="548680"/>
            <a:ext cx="5256584" cy="459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FORVALTNINGSRETT</a:t>
            </a:r>
            <a:endParaRPr lang="nn-NO" sz="32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REDSKAP FOR Å OPPNÅ FASTSATTE MÅL</a:t>
            </a:r>
          </a:p>
          <a:p>
            <a:pPr lvl="1"/>
            <a:r>
              <a:rPr lang="nb-NO" sz="1400" dirty="0" smtClean="0"/>
              <a:t>FORMÅL – LØSE OPPGAVER</a:t>
            </a:r>
          </a:p>
          <a:p>
            <a:endParaRPr lang="nb-NO" sz="1800" dirty="0"/>
          </a:p>
          <a:p>
            <a:r>
              <a:rPr lang="nb-NO" sz="1800" dirty="0" smtClean="0"/>
              <a:t>GRENSER FOR HANDLEFRIHET</a:t>
            </a:r>
          </a:p>
          <a:p>
            <a:pPr lvl="1"/>
            <a:r>
              <a:rPr lang="nb-NO" sz="1400" dirty="0" smtClean="0"/>
              <a:t>SAKSBEHANDLINGSREGLER</a:t>
            </a:r>
          </a:p>
          <a:p>
            <a:pPr lvl="1"/>
            <a:endParaRPr lang="nb-NO" sz="1400" dirty="0"/>
          </a:p>
          <a:p>
            <a:pPr marL="457200" lvl="1" indent="0">
              <a:buNone/>
            </a:pPr>
            <a:endParaRPr lang="nb-NO" sz="1400" dirty="0" smtClean="0"/>
          </a:p>
          <a:p>
            <a:pPr lvl="1"/>
            <a:endParaRPr lang="nb-NO" sz="1400" dirty="0"/>
          </a:p>
          <a:p>
            <a:pPr marL="1371600" lvl="3" indent="0">
              <a:buNone/>
            </a:pPr>
            <a:endParaRPr lang="nb-NO" sz="600" dirty="0"/>
          </a:p>
          <a:p>
            <a:pPr marL="0" indent="0">
              <a:buNone/>
            </a:pPr>
            <a:r>
              <a:rPr lang="nb-NO" sz="1800" dirty="0" smtClean="0"/>
              <a:t>	</a:t>
            </a:r>
            <a:endParaRPr lang="nn-NO" sz="1800" dirty="0"/>
          </a:p>
        </p:txBody>
      </p:sp>
      <p:pic>
        <p:nvPicPr>
          <p:cNvPr id="2050" name="Picture 2" descr="H:\Mine bilder\As_janus_rostrum_okretu_ci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89040"/>
            <a:ext cx="13239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graphicFrame>
        <p:nvGraphicFramePr>
          <p:cNvPr id="3" name="2 Objek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164751"/>
              </p:ext>
            </p:extLst>
          </p:nvPr>
        </p:nvGraphicFramePr>
        <p:xfrm>
          <a:off x="2424112" y="2276872"/>
          <a:ext cx="429577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Acrobat Document" r:id="rId4" imgW="8019860" imgH="5667280" progId="AcroExch.Document.DC">
                  <p:embed/>
                </p:oleObj>
              </mc:Choice>
              <mc:Fallback>
                <p:oleObj name="Acrobat Document" r:id="rId4" imgW="8019860" imgH="5667280" progId="AcroExch.Document.DC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2" y="2276872"/>
                        <a:ext cx="4295775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2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UAVHENGIGHETSKRITERIER</a:t>
            </a:r>
            <a:endParaRPr lang="nn-NO" sz="28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LOVBESTEMT</a:t>
            </a:r>
          </a:p>
          <a:p>
            <a:pPr lvl="1"/>
            <a:r>
              <a:rPr lang="nb-NO" sz="1400" dirty="0" smtClean="0"/>
              <a:t>PERSONLIGE KRITERIER</a:t>
            </a:r>
          </a:p>
          <a:p>
            <a:pPr lvl="2"/>
            <a:r>
              <a:rPr lang="nb-NO" sz="1000" dirty="0" smtClean="0"/>
              <a:t>Relasjoner til aktører</a:t>
            </a:r>
          </a:p>
          <a:p>
            <a:pPr lvl="2"/>
            <a:r>
              <a:rPr lang="nb-NO" sz="1000" dirty="0" smtClean="0"/>
              <a:t>Vandel</a:t>
            </a:r>
          </a:p>
          <a:p>
            <a:pPr marL="914400" lvl="2" indent="0">
              <a:buNone/>
            </a:pPr>
            <a:endParaRPr lang="nb-NO" sz="1000" dirty="0" smtClean="0"/>
          </a:p>
          <a:p>
            <a:pPr lvl="1"/>
            <a:r>
              <a:rPr lang="nb-NO" sz="1400" dirty="0" smtClean="0"/>
              <a:t>ØKONOMISKE KRITERIER</a:t>
            </a:r>
          </a:p>
          <a:p>
            <a:endParaRPr lang="nb-NO" sz="1800" dirty="0"/>
          </a:p>
          <a:p>
            <a:r>
              <a:rPr lang="nb-NO" sz="1800" dirty="0" smtClean="0"/>
              <a:t>FAGLIG KOMPETANSE</a:t>
            </a:r>
          </a:p>
          <a:p>
            <a:pPr lvl="1"/>
            <a:r>
              <a:rPr lang="nb-NO" sz="1400" dirty="0" smtClean="0"/>
              <a:t>STATSAUTORISERT REVISOR</a:t>
            </a:r>
          </a:p>
          <a:p>
            <a:pPr lvl="1"/>
            <a:r>
              <a:rPr lang="nb-NO" sz="1400" dirty="0" smtClean="0"/>
              <a:t>REGISTRERT REVISOR</a:t>
            </a:r>
          </a:p>
          <a:p>
            <a:pPr lvl="1"/>
            <a:r>
              <a:rPr lang="nb-NO" sz="1400" dirty="0" smtClean="0"/>
              <a:t>KOMMUNAL REVISOR – dispensasjon</a:t>
            </a:r>
          </a:p>
          <a:p>
            <a:pPr marL="457200" lvl="1" indent="0">
              <a:buNone/>
            </a:pPr>
            <a:endParaRPr lang="nb-NO" sz="1400" dirty="0" smtClean="0"/>
          </a:p>
          <a:p>
            <a:pPr marL="457200" lvl="1" indent="0">
              <a:buNone/>
            </a:pPr>
            <a:r>
              <a:rPr lang="nb-NO" sz="1400" dirty="0" smtClean="0"/>
              <a:t>(</a:t>
            </a:r>
            <a:r>
              <a:rPr lang="nb-NO" sz="1400" dirty="0"/>
              <a:t>N</a:t>
            </a:r>
            <a:r>
              <a:rPr lang="nb-NO" sz="1400" dirty="0" smtClean="0"/>
              <a:t>y kommunelov § 24 – forskrifter)</a:t>
            </a:r>
          </a:p>
        </p:txBody>
      </p:sp>
    </p:spTree>
    <p:extLst>
      <p:ext uri="{BB962C8B-B14F-4D97-AF65-F5344CB8AC3E}">
        <p14:creationId xmlns:p14="http://schemas.microsoft.com/office/powerpoint/2010/main" val="42753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OPPGAVEORIENTERT</a:t>
            </a:r>
            <a:endParaRPr lang="nn-NO" sz="32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REGNSKAPSREVISJON</a:t>
            </a:r>
          </a:p>
          <a:p>
            <a:pPr marL="0" indent="0">
              <a:buNone/>
            </a:pPr>
            <a:endParaRPr lang="nb-NO" sz="2000" dirty="0" smtClean="0"/>
          </a:p>
          <a:p>
            <a:r>
              <a:rPr lang="nb-NO" sz="2000" dirty="0" smtClean="0"/>
              <a:t>FORVALTNINGSREVISJON</a:t>
            </a:r>
          </a:p>
          <a:p>
            <a:endParaRPr lang="nb-NO" sz="2000" dirty="0" smtClean="0"/>
          </a:p>
          <a:p>
            <a:r>
              <a:rPr lang="nb-NO" sz="2000" dirty="0" smtClean="0"/>
              <a:t>RÅDGIVNING</a:t>
            </a:r>
          </a:p>
          <a:p>
            <a:endParaRPr lang="nb-NO" sz="2000" dirty="0" smtClean="0"/>
          </a:p>
          <a:p>
            <a:r>
              <a:rPr lang="nb-NO" sz="2000" dirty="0" smtClean="0"/>
              <a:t>ANDRE TJENESTER</a:t>
            </a:r>
          </a:p>
          <a:p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RISIKO  - FARE FOR Å KONTROLLERE EGET ARBEID</a:t>
            </a: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18257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 descr="H:\Privat\Masteroppgave\Grafer\revisjonsordnin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47900"/>
            <a:ext cx="575945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8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508</Words>
  <Application>Microsoft Office PowerPoint</Application>
  <PresentationFormat>Skjermframsyning (4:3)</PresentationFormat>
  <Paragraphs>135</Paragraphs>
  <Slides>17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OLE-tenarar</vt:lpstr>
      </vt:variant>
      <vt:variant>
        <vt:i4>1</vt:i4>
      </vt:variant>
      <vt:variant>
        <vt:lpstr>Lysbilettitlar</vt:lpstr>
      </vt:variant>
      <vt:variant>
        <vt:i4>17</vt:i4>
      </vt:variant>
    </vt:vector>
  </HeadingPairs>
  <TitlesOfParts>
    <vt:vector size="19" baseType="lpstr">
      <vt:lpstr>Office-tema</vt:lpstr>
      <vt:lpstr>Acrobat Document</vt:lpstr>
      <vt:lpstr>Bestiller/utførermodellen utgangspunkt for revisjonsordning</vt:lpstr>
      <vt:lpstr>PowerPoint-presentasjon</vt:lpstr>
      <vt:lpstr>NIVÅ </vt:lpstr>
      <vt:lpstr>PowerPoint-presentasjon</vt:lpstr>
      <vt:lpstr>FORVALTNINGSRETT</vt:lpstr>
      <vt:lpstr>PowerPoint-presentasjon</vt:lpstr>
      <vt:lpstr>UAVHENGIGHETSKRITERIER</vt:lpstr>
      <vt:lpstr>OPPGAVEORIENTERT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KONKLUSJON</vt:lpstr>
      <vt:lpstr>INNLANDET REVISJON IKS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Bestiller/utførermodellen utgangspunkt for revisjonsordning</dc:title>
  <dc:creator>Sørhage, Morten</dc:creator>
  <cp:lastModifiedBy>Sørhage, Morten</cp:lastModifiedBy>
  <cp:revision>52</cp:revision>
  <cp:lastPrinted>2018-09-18T10:18:51Z</cp:lastPrinted>
  <dcterms:created xsi:type="dcterms:W3CDTF">2018-05-18T12:56:19Z</dcterms:created>
  <dcterms:modified xsi:type="dcterms:W3CDTF">2018-11-01T10:22:22Z</dcterms:modified>
</cp:coreProperties>
</file>